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6" r:id="rId5"/>
    <p:sldId id="265" r:id="rId6"/>
    <p:sldId id="267" r:id="rId7"/>
    <p:sldId id="268" r:id="rId8"/>
    <p:sldId id="312" r:id="rId9"/>
    <p:sldId id="270" r:id="rId10"/>
    <p:sldId id="271" r:id="rId11"/>
    <p:sldId id="307" r:id="rId12"/>
    <p:sldId id="310" r:id="rId13"/>
    <p:sldId id="275" r:id="rId14"/>
    <p:sldId id="276" r:id="rId15"/>
    <p:sldId id="277" r:id="rId16"/>
    <p:sldId id="313" r:id="rId17"/>
    <p:sldId id="283" r:id="rId18"/>
    <p:sldId id="287" r:id="rId19"/>
    <p:sldId id="284" r:id="rId20"/>
    <p:sldId id="286" r:id="rId21"/>
    <p:sldId id="306" r:id="rId2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717"/>
    <a:srgbClr val="CAE824"/>
    <a:srgbClr val="8D1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0"/>
    <p:restoredTop sz="92697"/>
  </p:normalViewPr>
  <p:slideViewPr>
    <p:cSldViewPr snapToGrid="0" snapToObjects="1">
      <p:cViewPr varScale="1">
        <p:scale>
          <a:sx n="69" d="100"/>
          <a:sy n="69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B8C55-7A34-7B41-85D7-FE6638531174}" type="datetimeFigureOut">
              <a:rPr lang="de-DE" smtClean="0"/>
              <a:pPr/>
              <a:t>14.04.2020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77D0A-CD4D-944A-A73A-A5472E8B452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630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346C7-D29A-4785-8D27-7389ED8A1742}" type="datetimeFigureOut">
              <a:rPr lang="de-DE" smtClean="0"/>
              <a:pPr/>
              <a:t>14.04.2020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AA517-EA05-4C91-8547-01A952367E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9248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Willkommen </a:t>
            </a:r>
            <a:r>
              <a:rPr lang="de-DE" dirty="0" err="1"/>
              <a:t>Gutacher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20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Besondere Beziehung Nanopartikel – Immunsystem</a:t>
            </a:r>
          </a:p>
          <a:p>
            <a:r>
              <a:rPr lang="de-DE" dirty="0"/>
              <a:t>Nanopartikel besonderes Potenzial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61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Für Durchführung Immuntherapie: Melanom als immunologisch gut charakterisierten Tumor</a:t>
            </a:r>
          </a:p>
          <a:p>
            <a:r>
              <a:rPr lang="de-DE" dirty="0"/>
              <a:t>Beschränkung Read out System, aber</a:t>
            </a:r>
          </a:p>
          <a:p>
            <a:r>
              <a:rPr lang="de-DE" dirty="0"/>
              <a:t>Breiter Aspekt für Immuntherapie allgemein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8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Projekte</a:t>
            </a:r>
            <a:r>
              <a:rPr lang="de-DE" baseline="0" dirty="0"/>
              <a:t> nennen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991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Targeting</a:t>
            </a:r>
            <a:r>
              <a:rPr lang="de-DE" dirty="0"/>
              <a:t> </a:t>
            </a:r>
            <a:r>
              <a:rPr lang="de-DE"/>
              <a:t>und Freisetzung, da Funktioneller </a:t>
            </a:r>
            <a:r>
              <a:rPr lang="de-DE" dirty="0" err="1"/>
              <a:t>Readout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5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20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Projekte</a:t>
            </a:r>
            <a:r>
              <a:rPr lang="de-DE" baseline="0" dirty="0"/>
              <a:t> nennen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A517-EA05-4C91-8547-01A952367E60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78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2505075" y="1181100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Foliennummernplatzhalter 36"/>
          <p:cNvSpPr>
            <a:spLocks noGrp="1"/>
          </p:cNvSpPr>
          <p:nvPr>
            <p:ph type="sldNum" sz="quarter" idx="4"/>
          </p:nvPr>
        </p:nvSpPr>
        <p:spPr>
          <a:xfrm>
            <a:off x="7595358" y="6483350"/>
            <a:ext cx="109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5AA415D2-EAC3-4206-A332-1F6A5239458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1669"/>
            <a:ext cx="8245962" cy="4525963"/>
          </a:xfrm>
        </p:spPr>
        <p:txBody>
          <a:bodyPr/>
          <a:lstStyle>
            <a:lvl1pPr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oliennummernplatzhalter 36"/>
          <p:cNvSpPr>
            <a:spLocks noGrp="1"/>
          </p:cNvSpPr>
          <p:nvPr>
            <p:ph type="sldNum" sz="quarter" idx="4"/>
          </p:nvPr>
        </p:nvSpPr>
        <p:spPr>
          <a:xfrm>
            <a:off x="7595358" y="6483350"/>
            <a:ext cx="109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5AA415D2-EAC3-4206-A332-1F6A5239458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 userDrawn="1"/>
        </p:nvSpPr>
        <p:spPr>
          <a:xfrm>
            <a:off x="0" y="6441875"/>
            <a:ext cx="9144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uf der gleichen Seite des Rechtecks liegende Ecken abrunden 22"/>
          <p:cNvSpPr/>
          <p:nvPr userDrawn="1"/>
        </p:nvSpPr>
        <p:spPr>
          <a:xfrm rot="5400000">
            <a:off x="3744000" y="-3743999"/>
            <a:ext cx="648000" cy="8136000"/>
          </a:xfrm>
          <a:prstGeom prst="round2Same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3983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2" name="Titel 1"/>
          <p:cNvSpPr txBox="1">
            <a:spLocks/>
          </p:cNvSpPr>
          <p:nvPr userDrawn="1"/>
        </p:nvSpPr>
        <p:spPr bwMode="auto">
          <a:xfrm>
            <a:off x="364066" y="-16934"/>
            <a:ext cx="8322163" cy="950399"/>
          </a:xfrm>
          <a:prstGeom prst="rect">
            <a:avLst/>
          </a:prstGeom>
          <a:noFill/>
          <a:ln w="158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/>
                <a:ea typeface="ＭＳ Ｐゴシック"/>
                <a:cs typeface="ＭＳ Ｐゴシック"/>
              </a:rPr>
              <a:t>	</a:t>
            </a:r>
          </a:p>
        </p:txBody>
      </p:sp>
      <p:pic>
        <p:nvPicPr>
          <p:cNvPr id="143" name="Bild 14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20" y="20113"/>
            <a:ext cx="854273" cy="6278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itelplatzhalter 11"/>
          <p:cNvSpPr>
            <a:spLocks noGrp="1"/>
          </p:cNvSpPr>
          <p:nvPr>
            <p:ph type="title"/>
          </p:nvPr>
        </p:nvSpPr>
        <p:spPr>
          <a:xfrm>
            <a:off x="381000" y="0"/>
            <a:ext cx="7492999" cy="64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026" name="Picture 2" descr="\\uni-mainz.de\dfs\profiles\settings\lsteidl\Desktop\Logos\Bild_4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338688" y="6493931"/>
            <a:ext cx="324000" cy="324000"/>
          </a:xfrm>
          <a:prstGeom prst="rect">
            <a:avLst/>
          </a:prstGeom>
          <a:noFill/>
        </p:spPr>
      </p:pic>
      <p:pic>
        <p:nvPicPr>
          <p:cNvPr id="1030" name="Picture 6" descr="\\uni-mainz.de\dfs\profiles\settings\lsteidl\Desktop\Logos\Bild_2.jpg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rcRect r="25966"/>
          <a:stretch>
            <a:fillRect/>
          </a:stretch>
        </p:blipFill>
        <p:spPr bwMode="auto">
          <a:xfrm>
            <a:off x="2459036" y="6193409"/>
            <a:ext cx="2797002" cy="813816"/>
          </a:xfrm>
          <a:prstGeom prst="rect">
            <a:avLst/>
          </a:prstGeom>
          <a:noFill/>
        </p:spPr>
      </p:pic>
      <p:pic>
        <p:nvPicPr>
          <p:cNvPr id="1031" name="Picture 7" descr="\\uni-mainz.de\dfs\profiles\settings\lsteidl\Desktop\Logos\logo_schriftzug.jpg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581"/>
          <a:stretch>
            <a:fillRect/>
          </a:stretch>
        </p:blipFill>
        <p:spPr bwMode="auto">
          <a:xfrm>
            <a:off x="5686763" y="6350565"/>
            <a:ext cx="1390312" cy="647135"/>
          </a:xfrm>
          <a:prstGeom prst="rect">
            <a:avLst/>
          </a:prstGeom>
          <a:noFill/>
        </p:spPr>
      </p:pic>
      <p:pic>
        <p:nvPicPr>
          <p:cNvPr id="15" name="Bild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0" y="6512559"/>
            <a:ext cx="1854450" cy="280800"/>
          </a:xfrm>
          <a:prstGeom prst="rect">
            <a:avLst/>
          </a:prstGeom>
        </p:spPr>
      </p:pic>
      <p:pic>
        <p:nvPicPr>
          <p:cNvPr id="1034" name="Picture 10" descr="\\uni-mainz.de\dfs\profiles\settings\lsteidl\Desktop\Logos\jgu_logo_kasten.jp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295519" y="6493931"/>
            <a:ext cx="324000" cy="324000"/>
          </a:xfrm>
          <a:prstGeom prst="rect">
            <a:avLst/>
          </a:prstGeom>
          <a:noFill/>
        </p:spPr>
      </p:pic>
      <p:pic>
        <p:nvPicPr>
          <p:cNvPr id="36" name="Picture 10" descr="\\uni-mainz.de\dfs\profiles\settings\lsteidl\Desktop\Logos\jgu_logo_kasten.jp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457825" y="6483693"/>
            <a:ext cx="324000" cy="324000"/>
          </a:xfrm>
          <a:prstGeom prst="rect">
            <a:avLst/>
          </a:prstGeom>
          <a:noFill/>
        </p:spPr>
      </p:pic>
      <p:sp>
        <p:nvSpPr>
          <p:cNvPr id="37" name="Foliennummernplatzhalter 36"/>
          <p:cNvSpPr>
            <a:spLocks noGrp="1"/>
          </p:cNvSpPr>
          <p:nvPr>
            <p:ph type="sldNum" sz="quarter" idx="4"/>
          </p:nvPr>
        </p:nvSpPr>
        <p:spPr>
          <a:xfrm>
            <a:off x="7595358" y="6483350"/>
            <a:ext cx="109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9D9D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AA415D2-EAC3-4206-A332-1F6A5239458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emf"/><Relationship Id="rId7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14.emf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image" Target="../media/image18.png"/><Relationship Id="rId4" Type="http://schemas.openxmlformats.org/officeDocument/2006/relationships/image" Target="../media/image29.emf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508000" y="1130300"/>
            <a:ext cx="8115300" cy="1470025"/>
          </a:xfrm>
        </p:spPr>
        <p:txBody>
          <a:bodyPr>
            <a:noAutofit/>
          </a:bodyPr>
          <a:lstStyle/>
          <a:p>
            <a:pPr marL="0" lvl="1" algn="ctr"/>
            <a:r>
              <a:rPr lang="de-DE" sz="3900" b="1" dirty="0">
                <a:latin typeface="Arial Narrow" charset="0"/>
                <a:ea typeface="Arial Narrow" charset="0"/>
                <a:cs typeface="Arial Narrow" charset="0"/>
              </a:rPr>
              <a:t>Nanodimensionale polymere Therapeutika für die Tumor(immun)</a:t>
            </a:r>
            <a:r>
              <a:rPr lang="de-DE" sz="3900" b="1" dirty="0" err="1">
                <a:latin typeface="Arial Narrow" charset="0"/>
                <a:ea typeface="Arial Narrow" charset="0"/>
                <a:cs typeface="Arial Narrow" charset="0"/>
              </a:rPr>
              <a:t>therapie</a:t>
            </a:r>
            <a:endParaRPr lang="de-DE" sz="39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17500" y="4699000"/>
            <a:ext cx="8115300" cy="14700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lvl="1" algn="ctr"/>
            <a:r>
              <a:rPr lang="de-DE" sz="3600" dirty="0">
                <a:latin typeface="Arial"/>
                <a:cs typeface="Arial"/>
              </a:rPr>
              <a:t>Warum polymere Nanopartikel? Warum das Immunsystem?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86" y="3040390"/>
            <a:ext cx="1639127" cy="16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Ergebnisse: </a:t>
            </a:r>
            <a:r>
              <a:rPr lang="de-DE" dirty="0" err="1"/>
              <a:t>Targeting</a:t>
            </a:r>
            <a:r>
              <a:rPr lang="de-DE" dirty="0"/>
              <a:t> </a:t>
            </a:r>
            <a:r>
              <a:rPr lang="de-DE" i="1" dirty="0"/>
              <a:t>in vivo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09550" y="4677832"/>
            <a:ext cx="8782050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de-DE" b="1" dirty="0">
                <a:latin typeface="Arial" charset="0"/>
                <a:ea typeface="Arial" charset="0"/>
                <a:cs typeface="Arial" charset="0"/>
              </a:rPr>
              <a:t>IL2: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		Mailänder, Landfester,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Steinbrink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ACS Nano 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2016 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T-Zellen 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B6</a:t>
            </a:r>
          </a:p>
          <a:p>
            <a:pPr>
              <a:spcBef>
                <a:spcPts val="1000"/>
              </a:spcBef>
            </a:pP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aDEC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205:  	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... Schild, Grabbe,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Bros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i="1" dirty="0" err="1">
                <a:latin typeface="Arial" charset="0"/>
                <a:ea typeface="Arial" charset="0"/>
                <a:cs typeface="Arial" charset="0"/>
              </a:rPr>
              <a:t>Nanomedicine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2016 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DCs 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B4</a:t>
            </a:r>
          </a:p>
          <a:p>
            <a:pPr>
              <a:spcBef>
                <a:spcPts val="1000"/>
              </a:spcBef>
            </a:pP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Mannose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	Barz, Zentel, Lammers,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Biomaterials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2017 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Makrophagen </a:t>
            </a:r>
            <a:br>
              <a:rPr lang="de-DE" dirty="0">
                <a:latin typeface="Arial" charset="0"/>
                <a:ea typeface="Arial" charset="0"/>
                <a:cs typeface="Arial" charset="0"/>
              </a:rPr>
            </a:br>
            <a:r>
              <a:rPr lang="de-DE" dirty="0">
                <a:latin typeface="Arial" charset="0"/>
                <a:ea typeface="Arial" charset="0"/>
                <a:cs typeface="Arial" charset="0"/>
              </a:rPr>
              <a:t>			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Umpolung M2-Makrophagen </a:t>
            </a:r>
            <a:r>
              <a:rPr lang="de-DE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B3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886882"/>
            <a:ext cx="6286567" cy="338031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68076" y="2928833"/>
            <a:ext cx="3375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b="1" dirty="0">
                <a:latin typeface="Arial" charset="0"/>
                <a:ea typeface="Arial" charset="0"/>
                <a:cs typeface="Arial" charset="0"/>
              </a:rPr>
              <a:t>Aktives </a:t>
            </a:r>
            <a:r>
              <a:rPr lang="de-DE" sz="2400" b="1" dirty="0" err="1">
                <a:latin typeface="Arial" charset="0"/>
                <a:ea typeface="Arial" charset="0"/>
                <a:cs typeface="Arial" charset="0"/>
              </a:rPr>
              <a:t>Targeting</a:t>
            </a:r>
            <a:r>
              <a:rPr lang="de-DE" sz="2400" b="1" dirty="0">
                <a:latin typeface="Arial" charset="0"/>
                <a:ea typeface="Arial" charset="0"/>
                <a:cs typeface="Arial" charset="0"/>
              </a:rPr>
              <a:t> von</a:t>
            </a:r>
          </a:p>
          <a:p>
            <a:pPr algn="r"/>
            <a:r>
              <a:rPr lang="de-DE" sz="2400" b="1" dirty="0">
                <a:latin typeface="Arial" charset="0"/>
                <a:ea typeface="Arial" charset="0"/>
                <a:cs typeface="Arial" charset="0"/>
              </a:rPr>
              <a:t> Lebermakrophagen</a:t>
            </a:r>
          </a:p>
        </p:txBody>
      </p:sp>
    </p:spTree>
    <p:extLst>
      <p:ext uri="{BB962C8B-B14F-4D97-AF65-F5344CB8AC3E}">
        <p14:creationId xmlns:p14="http://schemas.microsoft.com/office/powerpoint/2010/main" val="138211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Charakterisierung der Rolle der Proteinkorona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1119" y="4778283"/>
            <a:ext cx="9238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…Tenzer …Landfester… Schild…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Maskos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… Stauber. </a:t>
            </a:r>
            <a:r>
              <a:rPr lang="de-DE" i="1" dirty="0" err="1">
                <a:latin typeface="Arial" charset="0"/>
                <a:ea typeface="Arial" charset="0"/>
                <a:cs typeface="Arial" charset="0"/>
              </a:rPr>
              <a:t>Nat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 .</a:t>
            </a:r>
            <a:r>
              <a:rPr lang="de-DE" i="1" dirty="0" err="1">
                <a:latin typeface="Arial" charset="0"/>
                <a:ea typeface="Arial" charset="0"/>
                <a:cs typeface="Arial" charset="0"/>
              </a:rPr>
              <a:t>Nanotechnol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2013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8:772–81</a:t>
            </a:r>
          </a:p>
          <a:p>
            <a:pPr>
              <a:spcBef>
                <a:spcPts val="600"/>
              </a:spcBef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Winzen</a:t>
            </a:r>
            <a:r>
              <a:rPr lang="is-IS" dirty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Landfester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Mailänder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Nat. </a:t>
            </a:r>
            <a:r>
              <a:rPr lang="de-DE" i="1" dirty="0" err="1">
                <a:latin typeface="Arial" charset="0"/>
                <a:ea typeface="Arial" charset="0"/>
                <a:cs typeface="Arial" charset="0"/>
              </a:rPr>
              <a:t>Nanotechnol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2016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11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372–77</a:t>
            </a:r>
          </a:p>
          <a:p>
            <a:pPr>
              <a:spcBef>
                <a:spcPts val="600"/>
              </a:spcBef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Fischer, Schmidt.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Biomaterials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2016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98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79–91</a:t>
            </a:r>
          </a:p>
        </p:txBody>
      </p:sp>
      <p:pic>
        <p:nvPicPr>
          <p:cNvPr id="6" name="Bild 5" descr="Unbenann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9" y="689995"/>
            <a:ext cx="4334625" cy="4003205"/>
          </a:xfrm>
          <a:prstGeom prst="rect">
            <a:avLst/>
          </a:prstGeom>
        </p:spPr>
      </p:pic>
      <p:pic>
        <p:nvPicPr>
          <p:cNvPr id="7" name="Bild 6" descr="Unbenan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6436"/>
            <a:ext cx="4665722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5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Ergebnisse: Möglichkeit der Translation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18253"/>
            <a:ext cx="9436410" cy="2133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35150" y="2656088"/>
            <a:ext cx="74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Diken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…Langguth, Grabbe, …Sahin. 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Nature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2016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534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396–401. 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581900" y="6467475"/>
            <a:ext cx="1104899" cy="365125"/>
          </a:xfrm>
          <a:prstGeom prst="rect">
            <a:avLst/>
          </a:prstGeom>
        </p:spPr>
        <p:txBody>
          <a:bodyPr/>
          <a:lstStyle/>
          <a:p>
            <a:fld id="{5AA415D2-EAC3-4206-A332-1F6A5239458D}" type="slidenum">
              <a:rPr lang="de-DE" smtClean="0">
                <a:solidFill>
                  <a:srgbClr val="FFFFFF">
                    <a:lumMod val="85000"/>
                  </a:srgbClr>
                </a:solidFill>
              </a:rPr>
              <a:pPr/>
              <a:t>13</a:t>
            </a:fld>
            <a:endParaRPr lang="de-DE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Weiterentwicklung der A-Projekte</a:t>
            </a:r>
          </a:p>
        </p:txBody>
      </p:sp>
      <p:grpSp>
        <p:nvGrpSpPr>
          <p:cNvPr id="36" name="Gruppierung 35"/>
          <p:cNvGrpSpPr>
            <a:grpSpLocks noChangeAspect="1"/>
          </p:cNvGrpSpPr>
          <p:nvPr/>
        </p:nvGrpSpPr>
        <p:grpSpPr>
          <a:xfrm>
            <a:off x="361938" y="723347"/>
            <a:ext cx="8737116" cy="5436000"/>
            <a:chOff x="309870" y="813712"/>
            <a:chExt cx="8891553" cy="5513978"/>
          </a:xfrm>
        </p:grpSpPr>
        <p:pic>
          <p:nvPicPr>
            <p:cNvPr id="37" name="Bild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274" y="842184"/>
              <a:ext cx="5619528" cy="5441210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3098475" y="3288330"/>
              <a:ext cx="1269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  <a:latin typeface="Arial Narrow"/>
                  <a:cs typeface="Arial Narrow"/>
                </a:rPr>
                <a:t>Kohlenhydrate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5160741" y="3288265"/>
              <a:ext cx="7553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  <a:latin typeface="Arial Narrow"/>
                  <a:cs typeface="Arial Narrow"/>
                </a:rPr>
                <a:t>Peptide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3535974" y="4322689"/>
              <a:ext cx="97003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Methacryl</a:t>
              </a:r>
              <a:r>
                <a:rPr lang="de-DE" sz="1600" dirty="0">
                  <a:solidFill>
                    <a:srgbClr val="000000"/>
                  </a:solidFill>
                  <a:latin typeface="Arial Narrow"/>
                  <a:cs typeface="Arial Narrow"/>
                </a:rPr>
                <a:t>-</a:t>
              </a:r>
            </a:p>
            <a:p>
              <a:pPr algn="ctr"/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amide</a:t>
              </a:r>
              <a:endParaRPr lang="de-DE" sz="16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4877831" y="4297197"/>
              <a:ext cx="7271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hbPEG</a:t>
              </a:r>
              <a:endParaRPr lang="de-DE" sz="16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826" y="3653189"/>
              <a:ext cx="777888" cy="680078"/>
            </a:xfrm>
            <a:prstGeom prst="rect">
              <a:avLst/>
            </a:prstGeom>
          </p:spPr>
        </p:pic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339" y="2664397"/>
              <a:ext cx="850422" cy="622716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8810" y="3719751"/>
              <a:ext cx="489107" cy="644884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>
            <a:xfrm>
              <a:off x="3768497" y="2102261"/>
              <a:ext cx="1612682" cy="4226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EEECE1">
                      <a:lumMod val="50000"/>
                    </a:srgbClr>
                  </a:solidFill>
                </a:rPr>
                <a:t>Materialien</a:t>
              </a:r>
              <a:endParaRPr lang="de-DE" sz="24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grpSp>
          <p:nvGrpSpPr>
            <p:cNvPr id="46" name="Gruppierung 45"/>
            <p:cNvGrpSpPr/>
            <p:nvPr/>
          </p:nvGrpSpPr>
          <p:grpSpPr>
            <a:xfrm>
              <a:off x="309870" y="813712"/>
              <a:ext cx="8891553" cy="5513978"/>
              <a:chOff x="309870" y="889016"/>
              <a:chExt cx="8891553" cy="5513978"/>
            </a:xfrm>
          </p:grpSpPr>
          <p:sp>
            <p:nvSpPr>
              <p:cNvPr id="50" name="Rechteck 49"/>
              <p:cNvSpPr/>
              <p:nvPr/>
            </p:nvSpPr>
            <p:spPr>
              <a:xfrm>
                <a:off x="3003337" y="889016"/>
                <a:ext cx="3225525" cy="487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400" b="1" dirty="0">
                    <a:solidFill>
                      <a:srgbClr val="EEECE1">
                        <a:lumMod val="50000"/>
                      </a:srgbClr>
                    </a:solidFill>
                  </a:rPr>
                  <a:t>Trägersysteme</a:t>
                </a:r>
              </a:p>
            </p:txBody>
          </p:sp>
          <p:pic>
            <p:nvPicPr>
              <p:cNvPr id="51" name="Bild 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337" y="1447778"/>
                <a:ext cx="882145" cy="853093"/>
              </a:xfrm>
              <a:prstGeom prst="rect">
                <a:avLst/>
              </a:prstGeom>
            </p:spPr>
          </p:pic>
          <p:pic>
            <p:nvPicPr>
              <p:cNvPr id="52" name="Bild 5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6794" y="2221379"/>
                <a:ext cx="1417370" cy="1449780"/>
              </a:xfrm>
              <a:prstGeom prst="rect">
                <a:avLst/>
              </a:prstGeom>
            </p:spPr>
          </p:pic>
          <p:pic>
            <p:nvPicPr>
              <p:cNvPr id="53" name="Bild 5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8337" y="2684990"/>
                <a:ext cx="948331" cy="981898"/>
              </a:xfrm>
              <a:prstGeom prst="rect">
                <a:avLst/>
              </a:prstGeom>
            </p:spPr>
          </p:pic>
          <p:pic>
            <p:nvPicPr>
              <p:cNvPr id="54" name="Bild 5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7999" y="4269497"/>
                <a:ext cx="1373662" cy="1282917"/>
              </a:xfrm>
              <a:prstGeom prst="rect">
                <a:avLst/>
              </a:prstGeom>
            </p:spPr>
          </p:pic>
          <p:pic>
            <p:nvPicPr>
              <p:cNvPr id="55" name="Bild 5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459" y="5112822"/>
                <a:ext cx="1381155" cy="1290172"/>
              </a:xfrm>
              <a:prstGeom prst="rect">
                <a:avLst/>
              </a:prstGeom>
            </p:spPr>
          </p:pic>
          <p:pic>
            <p:nvPicPr>
              <p:cNvPr id="56" name="Bild 5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6606" y="1260212"/>
                <a:ext cx="1248171" cy="1221104"/>
              </a:xfrm>
              <a:prstGeom prst="rect">
                <a:avLst/>
              </a:prstGeom>
            </p:spPr>
          </p:pic>
          <p:sp>
            <p:nvSpPr>
              <p:cNvPr id="57" name="Rechteck 56"/>
              <p:cNvSpPr/>
              <p:nvPr/>
            </p:nvSpPr>
            <p:spPr>
              <a:xfrm>
                <a:off x="1387273" y="1725313"/>
                <a:ext cx="1546422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Nanokapseln</a:t>
                </a:r>
              </a:p>
            </p:txBody>
          </p:sp>
          <p:sp>
            <p:nvSpPr>
              <p:cNvPr id="58" name="Rechteck 57"/>
              <p:cNvSpPr/>
              <p:nvPr/>
            </p:nvSpPr>
            <p:spPr>
              <a:xfrm>
                <a:off x="309870" y="3029423"/>
                <a:ext cx="1682342" cy="617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 err="1">
                    <a:solidFill>
                      <a:srgbClr val="000000"/>
                    </a:solidFill>
                  </a:rPr>
                  <a:t>Polymersome</a:t>
                </a:r>
                <a:r>
                  <a:rPr lang="de-DE" sz="1600" b="1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&amp; </a:t>
                </a:r>
                <a:r>
                  <a:rPr lang="de-DE" sz="1600" b="1" dirty="0" err="1">
                    <a:solidFill>
                      <a:srgbClr val="000000"/>
                    </a:solidFill>
                  </a:rPr>
                  <a:t>Liposome</a:t>
                </a:r>
                <a:endParaRPr lang="de-DE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hteck 58"/>
              <p:cNvSpPr/>
              <p:nvPr/>
            </p:nvSpPr>
            <p:spPr>
              <a:xfrm>
                <a:off x="7114237" y="2481316"/>
                <a:ext cx="2087186" cy="1092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b="1" dirty="0">
                    <a:solidFill>
                      <a:srgbClr val="000000"/>
                    </a:solidFill>
                  </a:rPr>
                  <a:t>Polymerbürsten </a:t>
                </a:r>
              </a:p>
              <a:p>
                <a:r>
                  <a:rPr lang="de-DE" sz="1600" b="1" dirty="0">
                    <a:solidFill>
                      <a:srgbClr val="000000"/>
                    </a:solidFill>
                  </a:rPr>
                  <a:t>&amp; </a:t>
                </a:r>
              </a:p>
              <a:p>
                <a:r>
                  <a:rPr lang="de-DE" sz="1600" b="1" dirty="0">
                    <a:solidFill>
                      <a:srgbClr val="000000"/>
                    </a:solidFill>
                  </a:rPr>
                  <a:t>Supramolekulare Polymere</a:t>
                </a:r>
              </a:p>
            </p:txBody>
          </p:sp>
          <p:sp>
            <p:nvSpPr>
              <p:cNvPr id="60" name="Rechteck 59"/>
              <p:cNvSpPr/>
              <p:nvPr/>
            </p:nvSpPr>
            <p:spPr>
              <a:xfrm>
                <a:off x="779828" y="4593641"/>
                <a:ext cx="1043521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Mizellen</a:t>
                </a:r>
              </a:p>
            </p:txBody>
          </p:sp>
          <p:sp>
            <p:nvSpPr>
              <p:cNvPr id="61" name="Rechteck 60"/>
              <p:cNvSpPr/>
              <p:nvPr/>
            </p:nvSpPr>
            <p:spPr>
              <a:xfrm>
                <a:off x="6499421" y="1724248"/>
                <a:ext cx="2562419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>
                    <a:solidFill>
                      <a:srgbClr val="000000"/>
                    </a:solidFill>
                  </a:rPr>
                  <a:t>Anorganische Kolloide</a:t>
                </a:r>
              </a:p>
            </p:txBody>
          </p:sp>
          <p:sp>
            <p:nvSpPr>
              <p:cNvPr id="62" name="Rechteck 61"/>
              <p:cNvSpPr/>
              <p:nvPr/>
            </p:nvSpPr>
            <p:spPr>
              <a:xfrm>
                <a:off x="5003642" y="5685671"/>
                <a:ext cx="1775787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Nanohydrogele</a:t>
                </a:r>
              </a:p>
            </p:txBody>
          </p:sp>
          <p:sp>
            <p:nvSpPr>
              <p:cNvPr id="63" name="Rechteck 62"/>
              <p:cNvSpPr/>
              <p:nvPr/>
            </p:nvSpPr>
            <p:spPr>
              <a:xfrm>
                <a:off x="7128013" y="4539525"/>
                <a:ext cx="1210021" cy="617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 err="1">
                    <a:solidFill>
                      <a:srgbClr val="000000"/>
                    </a:solidFill>
                  </a:rPr>
                  <a:t>Polyplexe</a:t>
                </a:r>
                <a:endParaRPr lang="de-DE" sz="16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de-DE" sz="1600" b="1" dirty="0" err="1">
                    <a:solidFill>
                      <a:srgbClr val="000000"/>
                    </a:solidFill>
                  </a:rPr>
                  <a:t>Lipoplexe</a:t>
                </a:r>
                <a:endParaRPr lang="de-DE" sz="16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4" name="Picture 5"/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13" r="27357"/>
              <a:stretch/>
            </p:blipFill>
            <p:spPr>
              <a:xfrm>
                <a:off x="6660634" y="2992301"/>
                <a:ext cx="566507" cy="1133013"/>
              </a:xfrm>
              <a:prstGeom prst="rect">
                <a:avLst/>
              </a:prstGeom>
            </p:spPr>
          </p:pic>
          <p:pic>
            <p:nvPicPr>
              <p:cNvPr id="65" name="Bild 64" descr="2b_Polyplex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9978" y="4096450"/>
                <a:ext cx="1577624" cy="1521455"/>
              </a:xfrm>
              <a:prstGeom prst="rect">
                <a:avLst/>
              </a:prstGeom>
            </p:spPr>
          </p:pic>
        </p:grpSp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98194" y="2656242"/>
              <a:ext cx="698500" cy="673100"/>
            </a:xfrm>
            <a:prstGeom prst="rect">
              <a:avLst/>
            </a:prstGeom>
          </p:spPr>
        </p:pic>
        <p:sp>
          <p:nvSpPr>
            <p:cNvPr id="48" name="Rechteck 47"/>
            <p:cNvSpPr/>
            <p:nvPr/>
          </p:nvSpPr>
          <p:spPr>
            <a:xfrm>
              <a:off x="4039359" y="3005837"/>
              <a:ext cx="11385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Polysarkosin</a:t>
              </a:r>
              <a:endParaRPr lang="de-DE" sz="16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49" name="Bild 4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73957" y="2483291"/>
              <a:ext cx="698500" cy="49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202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Weiterentwicklung der A-Projekte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5" name="Gruppieren 1"/>
          <p:cNvGrpSpPr/>
          <p:nvPr/>
        </p:nvGrpSpPr>
        <p:grpSpPr>
          <a:xfrm>
            <a:off x="471395" y="725663"/>
            <a:ext cx="8329205" cy="5528398"/>
            <a:chOff x="423992" y="669883"/>
            <a:chExt cx="8329205" cy="5528398"/>
          </a:xfrm>
        </p:grpSpPr>
        <p:pic>
          <p:nvPicPr>
            <p:cNvPr id="6" name="Bild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6780" y="669883"/>
              <a:ext cx="5528398" cy="5528398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3233286" y="3163744"/>
              <a:ext cx="15055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Arial" charset="0"/>
                  <a:ea typeface="Arial" charset="0"/>
                  <a:cs typeface="Arial" charset="0"/>
                </a:rPr>
                <a:t>Kohlenhydrate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4866507" y="3355955"/>
              <a:ext cx="8787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Arial" charset="0"/>
                  <a:ea typeface="Arial" charset="0"/>
                  <a:cs typeface="Arial" charset="0"/>
                </a:rPr>
                <a:t>Peptide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3551565" y="4087052"/>
              <a:ext cx="11432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latin typeface="Arial" charset="0"/>
                  <a:ea typeface="Arial" charset="0"/>
                  <a:cs typeface="Arial" charset="0"/>
                </a:rPr>
                <a:t>Methacryl</a:t>
              </a:r>
              <a:r>
                <a:rPr lang="de-DE" sz="1600" dirty="0">
                  <a:latin typeface="Arial" charset="0"/>
                  <a:ea typeface="Arial" charset="0"/>
                  <a:cs typeface="Arial" charset="0"/>
                </a:rPr>
                <a:t>-</a:t>
              </a:r>
            </a:p>
            <a:p>
              <a:r>
                <a:rPr lang="de-DE" sz="1600" dirty="0" err="1">
                  <a:latin typeface="Arial" charset="0"/>
                  <a:ea typeface="Arial" charset="0"/>
                  <a:cs typeface="Arial" charset="0"/>
                </a:rPr>
                <a:t>amide</a:t>
              </a:r>
              <a:endParaRPr lang="de-DE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705" y="2673695"/>
              <a:ext cx="768542" cy="581203"/>
            </a:xfrm>
            <a:prstGeom prst="rect">
              <a:avLst/>
            </a:prstGeom>
          </p:spPr>
        </p:pic>
        <p:pic>
          <p:nvPicPr>
            <p:cNvPr id="14" name="Bild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6327" y="3569549"/>
              <a:ext cx="442015" cy="601893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3572931" y="2075229"/>
              <a:ext cx="17741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Molekulare</a:t>
              </a:r>
            </a:p>
            <a:p>
              <a:pPr algn="ctr"/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Strukturen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345498" y="707375"/>
              <a:ext cx="23606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400" b="1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Trägersysteme</a:t>
              </a:r>
            </a:p>
          </p:txBody>
        </p:sp>
        <p:pic>
          <p:nvPicPr>
            <p:cNvPr id="17" name="Bild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694" y="1389786"/>
              <a:ext cx="797211" cy="796222"/>
            </a:xfrm>
            <a:prstGeom prst="rect">
              <a:avLst/>
            </a:prstGeom>
          </p:spPr>
        </p:pic>
        <p:pic>
          <p:nvPicPr>
            <p:cNvPr id="18" name="Bild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662" y="2326174"/>
              <a:ext cx="1280903" cy="1353130"/>
            </a:xfrm>
            <a:prstGeom prst="rect">
              <a:avLst/>
            </a:prstGeom>
          </p:spPr>
        </p:pic>
        <p:pic>
          <p:nvPicPr>
            <p:cNvPr id="19" name="Bild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1" y="2544519"/>
              <a:ext cx="857024" cy="916439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820415" y="1557378"/>
              <a:ext cx="235192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Nanoschalen</a:t>
              </a: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Kohlehydrat basiert</a:t>
              </a: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A2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423992" y="2801757"/>
              <a:ext cx="16979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 err="1">
                  <a:latin typeface="Arial" charset="0"/>
                  <a:ea typeface="Arial" charset="0"/>
                  <a:cs typeface="Arial" charset="0"/>
                </a:rPr>
                <a:t>Polymersome</a:t>
              </a:r>
              <a:endParaRPr lang="de-DE" b="1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de-DE" b="1" dirty="0" err="1">
                  <a:latin typeface="Arial" charset="0"/>
                  <a:ea typeface="Arial" charset="0"/>
                  <a:cs typeface="Arial" charset="0"/>
                </a:rPr>
                <a:t>Liposome</a:t>
              </a:r>
              <a:endParaRPr lang="de-DE" b="1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A7</a:t>
              </a:r>
            </a:p>
          </p:txBody>
        </p:sp>
        <p:sp>
          <p:nvSpPr>
            <p:cNvPr id="26" name="Rechteck 25"/>
            <p:cNvSpPr/>
            <p:nvPr/>
          </p:nvSpPr>
          <p:spPr>
            <a:xfrm>
              <a:off x="6811640" y="2740321"/>
              <a:ext cx="19415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Polymerbürsten</a:t>
              </a:r>
              <a:br>
                <a:rPr lang="de-DE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Peptid basiert</a:t>
              </a: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A6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50800" y="660400"/>
            <a:ext cx="21964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/>
              <a:t>Eigenständige </a:t>
            </a:r>
          </a:p>
          <a:p>
            <a:r>
              <a:rPr lang="de-DE" sz="2200" b="1" dirty="0"/>
              <a:t>A-Projekte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2770" y="5008009"/>
            <a:ext cx="45982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Trägersysteme für mehrere </a:t>
            </a:r>
          </a:p>
          <a:p>
            <a:r>
              <a:rPr lang="de-DE" sz="2200" dirty="0"/>
              <a:t>B-Projekte,</a:t>
            </a:r>
          </a:p>
          <a:p>
            <a:r>
              <a:rPr lang="de-DE" sz="2200" b="1" dirty="0"/>
              <a:t>A2</a:t>
            </a:r>
            <a:r>
              <a:rPr lang="de-DE" sz="2200" dirty="0"/>
              <a:t> und </a:t>
            </a:r>
            <a:r>
              <a:rPr lang="de-DE" sz="2200" b="1" dirty="0"/>
              <a:t>A6</a:t>
            </a:r>
            <a:r>
              <a:rPr lang="de-DE" sz="2200" dirty="0"/>
              <a:t> kombinieren Träger und</a:t>
            </a:r>
          </a:p>
          <a:p>
            <a:r>
              <a:rPr lang="de-DE" sz="2200" dirty="0"/>
              <a:t>Erkennungsstrukturen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766" y="2731075"/>
            <a:ext cx="6985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28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Weiterentwicklung der A-Projekte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15</a:t>
            </a:fld>
            <a:endParaRPr lang="de-DE" dirty="0"/>
          </a:p>
        </p:txBody>
      </p:sp>
      <p:grpSp>
        <p:nvGrpSpPr>
          <p:cNvPr id="5" name="Gruppieren 1"/>
          <p:cNvGrpSpPr/>
          <p:nvPr/>
        </p:nvGrpSpPr>
        <p:grpSpPr>
          <a:xfrm>
            <a:off x="103802" y="725663"/>
            <a:ext cx="8887944" cy="5528398"/>
            <a:chOff x="56399" y="669883"/>
            <a:chExt cx="8887944" cy="5528398"/>
          </a:xfrm>
        </p:grpSpPr>
        <p:pic>
          <p:nvPicPr>
            <p:cNvPr id="6" name="Bild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6780" y="669883"/>
              <a:ext cx="5528398" cy="5528398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3233286" y="3163744"/>
              <a:ext cx="15055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Arial" charset="0"/>
                  <a:ea typeface="Arial" charset="0"/>
                  <a:cs typeface="Arial" charset="0"/>
                </a:rPr>
                <a:t>Kohlenhydrate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4866507" y="3124307"/>
              <a:ext cx="8787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Arial" charset="0"/>
                  <a:ea typeface="Arial" charset="0"/>
                  <a:cs typeface="Arial" charset="0"/>
                </a:rPr>
                <a:t>Peptide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3441837" y="4001708"/>
              <a:ext cx="11432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latin typeface="Arial" charset="0"/>
                  <a:ea typeface="Arial" charset="0"/>
                  <a:cs typeface="Arial" charset="0"/>
                </a:rPr>
                <a:t>Methacryl</a:t>
              </a:r>
              <a:r>
                <a:rPr lang="de-DE" sz="1600" dirty="0">
                  <a:latin typeface="Arial" charset="0"/>
                  <a:ea typeface="Arial" charset="0"/>
                  <a:cs typeface="Arial" charset="0"/>
                </a:rPr>
                <a:t>-</a:t>
              </a:r>
            </a:p>
            <a:p>
              <a:r>
                <a:rPr lang="de-DE" sz="1600" dirty="0" err="1">
                  <a:latin typeface="Arial" charset="0"/>
                  <a:ea typeface="Arial" charset="0"/>
                  <a:cs typeface="Arial" charset="0"/>
                </a:rPr>
                <a:t>amide</a:t>
              </a:r>
              <a:endParaRPr lang="de-DE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746094" y="4100059"/>
              <a:ext cx="8451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latin typeface="Arial" charset="0"/>
                  <a:ea typeface="Arial" charset="0"/>
                  <a:cs typeface="Arial" charset="0"/>
                </a:rPr>
                <a:t>hbPEG</a:t>
              </a:r>
              <a:endParaRPr lang="de-DE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" name="Bild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1451" y="2647253"/>
              <a:ext cx="639511" cy="564274"/>
            </a:xfrm>
            <a:prstGeom prst="rect">
              <a:avLst/>
            </a:prstGeom>
          </p:spPr>
        </p:pic>
        <p:pic>
          <p:nvPicPr>
            <p:cNvPr id="12" name="Bild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0568" y="3451357"/>
              <a:ext cx="702992" cy="634741"/>
            </a:xfrm>
            <a:prstGeom prst="rect">
              <a:avLst/>
            </a:prstGeom>
          </p:spPr>
        </p:pic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705" y="2673695"/>
              <a:ext cx="768542" cy="581203"/>
            </a:xfrm>
            <a:prstGeom prst="rect">
              <a:avLst/>
            </a:prstGeom>
          </p:spPr>
        </p:pic>
        <p:pic>
          <p:nvPicPr>
            <p:cNvPr id="14" name="Bild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6599" y="3484205"/>
              <a:ext cx="442015" cy="601893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3536355" y="2050845"/>
              <a:ext cx="17741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Molekulare</a:t>
              </a:r>
            </a:p>
            <a:p>
              <a:pPr algn="ctr"/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Strukturen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345498" y="707375"/>
              <a:ext cx="23606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400" b="1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Trägersysteme</a:t>
              </a:r>
            </a:p>
          </p:txBody>
        </p:sp>
        <p:pic>
          <p:nvPicPr>
            <p:cNvPr id="20" name="Bild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891" y="4023394"/>
              <a:ext cx="1241404" cy="1197390"/>
            </a:xfrm>
            <a:prstGeom prst="rect">
              <a:avLst/>
            </a:prstGeom>
          </p:spPr>
        </p:pic>
        <p:pic>
          <p:nvPicPr>
            <p:cNvPr id="21" name="Bild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891" y="4882460"/>
              <a:ext cx="1248175" cy="1204162"/>
            </a:xfrm>
            <a:prstGeom prst="rect">
              <a:avLst/>
            </a:prstGeom>
          </p:spPr>
        </p:pic>
        <p:pic>
          <p:nvPicPr>
            <p:cNvPr id="22" name="Bild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7828" y="1140450"/>
              <a:ext cx="1127995" cy="1139698"/>
            </a:xfrm>
            <a:prstGeom prst="rect">
              <a:avLst/>
            </a:prstGeom>
          </p:spPr>
        </p:pic>
        <p:pic>
          <p:nvPicPr>
            <p:cNvPr id="23" name="Bild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303" y="4094641"/>
              <a:ext cx="925640" cy="1054896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56399" y="4271064"/>
              <a:ext cx="21725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Vernetzte Mizellen</a:t>
              </a: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B4, B8</a:t>
              </a: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246168" y="1519809"/>
              <a:ext cx="26981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Anorganische Kolloide</a:t>
              </a: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B10</a:t>
              </a:r>
            </a:p>
          </p:txBody>
        </p:sp>
        <p:sp>
          <p:nvSpPr>
            <p:cNvPr id="29" name="Rechteck 28"/>
            <p:cNvSpPr/>
            <p:nvPr/>
          </p:nvSpPr>
          <p:spPr>
            <a:xfrm>
              <a:off x="4888422" y="5348446"/>
              <a:ext cx="24033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Vernetzte Hydrogele</a:t>
              </a: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B3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6624670" y="4209919"/>
              <a:ext cx="12618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 err="1">
                  <a:latin typeface="Arial" charset="0"/>
                  <a:ea typeface="Arial" charset="0"/>
                  <a:cs typeface="Arial" charset="0"/>
                </a:rPr>
                <a:t>Polyplexe</a:t>
              </a:r>
              <a:endParaRPr lang="de-DE" b="1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de-DE" b="1" dirty="0">
                  <a:latin typeface="Arial" charset="0"/>
                  <a:ea typeface="Arial" charset="0"/>
                  <a:cs typeface="Arial" charset="0"/>
                </a:rPr>
                <a:t>B5, B12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-4763" y="750952"/>
            <a:ext cx="4181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/>
              <a:t>Weiterentwicklung</a:t>
            </a:r>
          </a:p>
          <a:p>
            <a:r>
              <a:rPr lang="de-DE" sz="2200" b="1" dirty="0"/>
              <a:t>bewährter Systeme</a:t>
            </a:r>
          </a:p>
          <a:p>
            <a:r>
              <a:rPr lang="de-DE" sz="2200" b="1" dirty="0"/>
              <a:t>für spezifische Anwendungen</a:t>
            </a:r>
          </a:p>
          <a:p>
            <a:r>
              <a:rPr lang="de-DE" sz="2200" b="1" dirty="0"/>
              <a:t>im B-Bereich</a:t>
            </a:r>
          </a:p>
        </p:txBody>
      </p:sp>
    </p:spTree>
    <p:extLst>
      <p:ext uri="{BB962C8B-B14F-4D97-AF65-F5344CB8AC3E}">
        <p14:creationId xmlns:p14="http://schemas.microsoft.com/office/powerpoint/2010/main" val="199992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Vom </a:t>
            </a:r>
            <a:r>
              <a:rPr lang="de-DE" i="1" dirty="0"/>
              <a:t>neuen Träger</a:t>
            </a:r>
            <a:r>
              <a:rPr lang="de-DE" dirty="0"/>
              <a:t> zur Therapie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129" y="691827"/>
            <a:ext cx="9171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/>
              <a:t>Nanohydrogele für die </a:t>
            </a:r>
            <a:r>
              <a:rPr lang="de-DE" sz="2200" b="1" dirty="0" err="1"/>
              <a:t>siRNA</a:t>
            </a:r>
            <a:r>
              <a:rPr lang="de-DE" sz="2200" b="1" dirty="0"/>
              <a:t> Therapie der Leber: A4 </a:t>
            </a:r>
            <a:r>
              <a:rPr lang="de-DE" sz="2200" dirty="0"/>
              <a:t>geht in </a:t>
            </a:r>
            <a:r>
              <a:rPr lang="de-DE" sz="2200" b="1" dirty="0"/>
              <a:t>B3 </a:t>
            </a:r>
            <a:r>
              <a:rPr lang="de-DE" sz="2200" dirty="0"/>
              <a:t>auf</a:t>
            </a:r>
          </a:p>
        </p:txBody>
      </p:sp>
      <p:pic>
        <p:nvPicPr>
          <p:cNvPr id="7" name="Bild 6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4" t="8893" r="-1" b="78333"/>
          <a:stretch/>
        </p:blipFill>
        <p:spPr>
          <a:xfrm>
            <a:off x="549227" y="2248606"/>
            <a:ext cx="1947788" cy="1430680"/>
          </a:xfrm>
          <a:prstGeom prst="rect">
            <a:avLst/>
          </a:prstGeom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7581"/>
            <a:ext cx="4310660" cy="2705769"/>
          </a:xfrm>
          <a:prstGeom prst="rect">
            <a:avLst/>
          </a:prstGeom>
        </p:spPr>
      </p:pic>
      <p:sp>
        <p:nvSpPr>
          <p:cNvPr id="12" name="TextBox 198"/>
          <p:cNvSpPr txBox="1">
            <a:spLocks noChangeArrowheads="1"/>
          </p:cNvSpPr>
          <p:nvPr/>
        </p:nvSpPr>
        <p:spPr bwMode="auto">
          <a:xfrm>
            <a:off x="1685366" y="3601311"/>
            <a:ext cx="21495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In vivo Targeting auf </a:t>
            </a:r>
            <a:r>
              <a:rPr lang="en-US" b="1" dirty="0" err="1"/>
              <a:t>gewünschte</a:t>
            </a:r>
            <a:r>
              <a:rPr lang="en-US" b="1" dirty="0"/>
              <a:t> </a:t>
            </a:r>
            <a:r>
              <a:rPr lang="en-US" b="1" dirty="0" err="1"/>
              <a:t>Zellpopulation</a:t>
            </a:r>
            <a:endParaRPr lang="en-US" b="1" dirty="0"/>
          </a:p>
        </p:txBody>
      </p:sp>
      <p:grpSp>
        <p:nvGrpSpPr>
          <p:cNvPr id="13" name="Gruppieren 5"/>
          <p:cNvGrpSpPr/>
          <p:nvPr/>
        </p:nvGrpSpPr>
        <p:grpSpPr>
          <a:xfrm>
            <a:off x="3963731" y="3884977"/>
            <a:ext cx="5151860" cy="2358115"/>
            <a:chOff x="3887531" y="4041316"/>
            <a:chExt cx="5151860" cy="2358115"/>
          </a:xfrm>
        </p:grpSpPr>
        <p:sp>
          <p:nvSpPr>
            <p:cNvPr id="14" name="Textfeld 13"/>
            <p:cNvSpPr txBox="1"/>
            <p:nvPr/>
          </p:nvSpPr>
          <p:spPr>
            <a:xfrm>
              <a:off x="3887531" y="5753100"/>
              <a:ext cx="51518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Schuppan</a:t>
              </a:r>
              <a:r>
                <a:rPr lang="de-DE" dirty="0"/>
                <a:t>, </a:t>
              </a:r>
              <a:r>
                <a:rPr lang="de-DE" dirty="0" err="1"/>
                <a:t>Zentel</a:t>
              </a:r>
              <a:r>
                <a:rPr lang="de-DE" dirty="0"/>
                <a:t>. </a:t>
              </a:r>
              <a:r>
                <a:rPr lang="de-DE" i="1" dirty="0"/>
                <a:t>Adv. </a:t>
              </a:r>
              <a:r>
                <a:rPr lang="de-DE" i="1" dirty="0" err="1"/>
                <a:t>Healthcare</a:t>
              </a:r>
              <a:r>
                <a:rPr lang="de-DE" i="1" dirty="0"/>
                <a:t> Mater. </a:t>
              </a:r>
              <a:r>
                <a:rPr lang="de-DE" b="1" dirty="0"/>
                <a:t>2015</a:t>
              </a:r>
            </a:p>
            <a:p>
              <a:r>
                <a:rPr lang="de-DE" dirty="0" err="1"/>
                <a:t>Nuhn</a:t>
              </a:r>
              <a:r>
                <a:rPr lang="de-DE" dirty="0"/>
                <a:t>, Zentel, </a:t>
              </a:r>
              <a:r>
                <a:rPr lang="de-DE" dirty="0" err="1"/>
                <a:t>Schuppan</a:t>
              </a:r>
              <a:r>
                <a:rPr lang="de-DE" dirty="0"/>
                <a:t>. </a:t>
              </a:r>
              <a:r>
                <a:rPr lang="de-DE" i="1" dirty="0"/>
                <a:t>J. </a:t>
              </a:r>
              <a:r>
                <a:rPr lang="de-DE" i="1" dirty="0" err="1"/>
                <a:t>Contr</a:t>
              </a:r>
              <a:r>
                <a:rPr lang="de-DE" i="1" dirty="0"/>
                <a:t>. Release </a:t>
              </a:r>
              <a:r>
                <a:rPr lang="de-DE" b="1" dirty="0"/>
                <a:t>2017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392304" y="4041316"/>
              <a:ext cx="230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therapeutischer Effekt</a:t>
              </a:r>
            </a:p>
          </p:txBody>
        </p:sp>
      </p:grpSp>
      <p:grpSp>
        <p:nvGrpSpPr>
          <p:cNvPr id="22" name="Gruppieren 77"/>
          <p:cNvGrpSpPr/>
          <p:nvPr/>
        </p:nvGrpSpPr>
        <p:grpSpPr>
          <a:xfrm>
            <a:off x="229331" y="1122714"/>
            <a:ext cx="3978762" cy="1114943"/>
            <a:chOff x="1383020" y="1305396"/>
            <a:chExt cx="3575456" cy="1114943"/>
          </a:xfrm>
        </p:grpSpPr>
        <p:grpSp>
          <p:nvGrpSpPr>
            <p:cNvPr id="23" name="Gruppieren 21"/>
            <p:cNvGrpSpPr/>
            <p:nvPr/>
          </p:nvGrpSpPr>
          <p:grpSpPr>
            <a:xfrm>
              <a:off x="1383020" y="1305396"/>
              <a:ext cx="3575456" cy="1114943"/>
              <a:chOff x="1335395" y="1305396"/>
              <a:chExt cx="3575456" cy="1114943"/>
            </a:xfrm>
          </p:grpSpPr>
          <p:pic>
            <p:nvPicPr>
              <p:cNvPr id="31" name="Grafik 43"/>
              <p:cNvPicPr>
                <a:picLocks noChangeAspect="1"/>
              </p:cNvPicPr>
              <p:nvPr/>
            </p:nvPicPr>
            <p:blipFill rotWithShape="1">
              <a:blip r:embed="rId4"/>
              <a:srcRect l="40989" r="42828"/>
              <a:stretch/>
            </p:blipFill>
            <p:spPr>
              <a:xfrm>
                <a:off x="1335395" y="1330394"/>
                <a:ext cx="1095375" cy="1064817"/>
              </a:xfrm>
              <a:prstGeom prst="rect">
                <a:avLst/>
              </a:prstGeom>
            </p:spPr>
          </p:pic>
          <p:pic>
            <p:nvPicPr>
              <p:cNvPr id="32" name="Grafik 44"/>
              <p:cNvPicPr>
                <a:picLocks noChangeAspect="1"/>
              </p:cNvPicPr>
              <p:nvPr/>
            </p:nvPicPr>
            <p:blipFill rotWithShape="1">
              <a:blip r:embed="rId4"/>
              <a:srcRect l="63633" r="20325"/>
              <a:stretch/>
            </p:blipFill>
            <p:spPr>
              <a:xfrm>
                <a:off x="2609459" y="1355522"/>
                <a:ext cx="1085850" cy="1064817"/>
              </a:xfrm>
              <a:prstGeom prst="rect">
                <a:avLst/>
              </a:prstGeom>
            </p:spPr>
          </p:pic>
          <p:pic>
            <p:nvPicPr>
              <p:cNvPr id="33" name="Grafik 45"/>
              <p:cNvPicPr>
                <a:picLocks noChangeAspect="1"/>
              </p:cNvPicPr>
              <p:nvPr/>
            </p:nvPicPr>
            <p:blipFill rotWithShape="1">
              <a:blip r:embed="rId4"/>
              <a:srcRect l="85315" r="-90"/>
              <a:stretch/>
            </p:blipFill>
            <p:spPr>
              <a:xfrm>
                <a:off x="3910727" y="1355522"/>
                <a:ext cx="1000124" cy="1064817"/>
              </a:xfrm>
              <a:prstGeom prst="rect">
                <a:avLst/>
              </a:prstGeom>
            </p:spPr>
          </p:pic>
          <p:pic>
            <p:nvPicPr>
              <p:cNvPr id="35" name="Grafik 47"/>
              <p:cNvPicPr>
                <a:picLocks noChangeAspect="1"/>
              </p:cNvPicPr>
              <p:nvPr/>
            </p:nvPicPr>
            <p:blipFill rotWithShape="1">
              <a:blip r:embed="rId4"/>
              <a:srcRect l="36317" r="59321"/>
              <a:stretch/>
            </p:blipFill>
            <p:spPr>
              <a:xfrm>
                <a:off x="2362728" y="1305396"/>
                <a:ext cx="295275" cy="1064817"/>
              </a:xfrm>
              <a:prstGeom prst="rect">
                <a:avLst/>
              </a:prstGeom>
            </p:spPr>
          </p:pic>
          <p:pic>
            <p:nvPicPr>
              <p:cNvPr id="36" name="Grafik 48"/>
              <p:cNvPicPr>
                <a:picLocks noChangeAspect="1"/>
              </p:cNvPicPr>
              <p:nvPr/>
            </p:nvPicPr>
            <p:blipFill rotWithShape="1">
              <a:blip r:embed="rId4"/>
              <a:srcRect l="36317" r="59321"/>
              <a:stretch/>
            </p:blipFill>
            <p:spPr>
              <a:xfrm>
                <a:off x="3645871" y="1305396"/>
                <a:ext cx="295275" cy="892089"/>
              </a:xfrm>
              <a:prstGeom prst="rect">
                <a:avLst/>
              </a:prstGeom>
            </p:spPr>
          </p:pic>
        </p:grpSp>
        <p:pic>
          <p:nvPicPr>
            <p:cNvPr id="24" name="Grafik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1955" y="1703436"/>
              <a:ext cx="323236" cy="324000"/>
            </a:xfrm>
            <a:prstGeom prst="rect">
              <a:avLst/>
            </a:prstGeom>
          </p:spPr>
        </p:pic>
        <p:pic>
          <p:nvPicPr>
            <p:cNvPr id="25" name="Grafik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230" y="1564207"/>
              <a:ext cx="228420" cy="228960"/>
            </a:xfrm>
            <a:prstGeom prst="rect">
              <a:avLst/>
            </a:prstGeom>
          </p:spPr>
        </p:pic>
        <p:pic>
          <p:nvPicPr>
            <p:cNvPr id="26" name="Grafik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4559" y="1558943"/>
              <a:ext cx="228420" cy="228960"/>
            </a:xfrm>
            <a:prstGeom prst="rect">
              <a:avLst/>
            </a:prstGeom>
          </p:spPr>
        </p:pic>
        <p:pic>
          <p:nvPicPr>
            <p:cNvPr id="27" name="Grafik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7874" y="1818165"/>
              <a:ext cx="228420" cy="228960"/>
            </a:xfrm>
            <a:prstGeom prst="rect">
              <a:avLst/>
            </a:prstGeom>
          </p:spPr>
        </p:pic>
        <p:pic>
          <p:nvPicPr>
            <p:cNvPr id="28" name="Grafik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5329" y="1814496"/>
              <a:ext cx="228420" cy="228960"/>
            </a:xfrm>
            <a:prstGeom prst="rect">
              <a:avLst/>
            </a:prstGeom>
          </p:spPr>
        </p:pic>
        <p:pic>
          <p:nvPicPr>
            <p:cNvPr id="29" name="Grafik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4442" y="1968525"/>
              <a:ext cx="228420" cy="228960"/>
            </a:xfrm>
            <a:prstGeom prst="rect">
              <a:avLst/>
            </a:prstGeom>
          </p:spPr>
        </p:pic>
      </p:grpSp>
      <p:grpSp>
        <p:nvGrpSpPr>
          <p:cNvPr id="55" name="Gruppieren 69"/>
          <p:cNvGrpSpPr/>
          <p:nvPr/>
        </p:nvGrpSpPr>
        <p:grpSpPr>
          <a:xfrm>
            <a:off x="4504378" y="1078858"/>
            <a:ext cx="2329226" cy="2926992"/>
            <a:chOff x="5354817" y="1036264"/>
            <a:chExt cx="1854764" cy="2458274"/>
          </a:xfrm>
        </p:grpSpPr>
        <p:grpSp>
          <p:nvGrpSpPr>
            <p:cNvPr id="56" name="Gruppieren 67"/>
            <p:cNvGrpSpPr/>
            <p:nvPr/>
          </p:nvGrpSpPr>
          <p:grpSpPr>
            <a:xfrm>
              <a:off x="6015545" y="1363530"/>
              <a:ext cx="1194036" cy="261610"/>
              <a:chOff x="6807959" y="3123153"/>
              <a:chExt cx="1194036" cy="261610"/>
            </a:xfrm>
          </p:grpSpPr>
          <p:pic>
            <p:nvPicPr>
              <p:cNvPr id="71" name="Bild 39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40773" t="20802" r="55298" b="76976"/>
              <a:stretch/>
            </p:blipFill>
            <p:spPr bwMode="auto">
              <a:xfrm>
                <a:off x="6807959" y="3175392"/>
                <a:ext cx="290227" cy="209371"/>
              </a:xfrm>
              <a:prstGeom prst="rect">
                <a:avLst/>
              </a:prstGeom>
              <a:noFill/>
            </p:spPr>
          </p:pic>
          <p:sp>
            <p:nvSpPr>
              <p:cNvPr id="72" name="Textfeld 71"/>
              <p:cNvSpPr txBox="1"/>
              <p:nvPr/>
            </p:nvSpPr>
            <p:spPr>
              <a:xfrm>
                <a:off x="6983491" y="3123153"/>
                <a:ext cx="101850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 Narrow" charset="0"/>
                    <a:cs typeface="Arial" panose="020B0604020202020204" pitchFamily="34" charset="0"/>
                  </a:rPr>
                  <a:t>siRNA</a:t>
                </a:r>
                <a:r>
                  <a:rPr kumimoji="0" lang="de-DE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 Narrow" charset="0"/>
                    <a:cs typeface="Arial" panose="020B0604020202020204" pitchFamily="34" charset="0"/>
                  </a:rPr>
                  <a:t>/bio-NP</a:t>
                </a:r>
              </a:p>
            </p:txBody>
          </p:sp>
        </p:grpSp>
        <p:grpSp>
          <p:nvGrpSpPr>
            <p:cNvPr id="57" name="Gruppieren 63"/>
            <p:cNvGrpSpPr/>
            <p:nvPr/>
          </p:nvGrpSpPr>
          <p:grpSpPr>
            <a:xfrm>
              <a:off x="5357262" y="1036264"/>
              <a:ext cx="1441413" cy="1848358"/>
              <a:chOff x="5357262" y="1156914"/>
              <a:chExt cx="1441413" cy="1848358"/>
            </a:xfrm>
          </p:grpSpPr>
          <p:pic>
            <p:nvPicPr>
              <p:cNvPr id="65" name="Bild 39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40202" r="57092" b="83951"/>
              <a:stretch/>
            </p:blipFill>
            <p:spPr bwMode="auto">
              <a:xfrm>
                <a:off x="6583620" y="1169980"/>
                <a:ext cx="210648" cy="1762814"/>
              </a:xfrm>
              <a:prstGeom prst="rect">
                <a:avLst/>
              </a:prstGeom>
              <a:noFill/>
            </p:spPr>
          </p:pic>
          <p:pic>
            <p:nvPicPr>
              <p:cNvPr id="66" name="Bild 39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5320" r="84223" b="83291"/>
              <a:stretch/>
            </p:blipFill>
            <p:spPr bwMode="auto">
              <a:xfrm>
                <a:off x="5357262" y="1169980"/>
                <a:ext cx="814136" cy="1835292"/>
              </a:xfrm>
              <a:prstGeom prst="rect">
                <a:avLst/>
              </a:prstGeom>
              <a:noFill/>
            </p:spPr>
          </p:pic>
          <p:pic>
            <p:nvPicPr>
              <p:cNvPr id="67" name="Bild 39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20918" r="77636" b="83701"/>
              <a:stretch/>
            </p:blipFill>
            <p:spPr bwMode="auto">
              <a:xfrm>
                <a:off x="6232859" y="1167219"/>
                <a:ext cx="112571" cy="1790251"/>
              </a:xfrm>
              <a:prstGeom prst="rect">
                <a:avLst/>
              </a:prstGeom>
              <a:noFill/>
            </p:spPr>
          </p:pic>
          <p:pic>
            <p:nvPicPr>
              <p:cNvPr id="68" name="Bild 39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25806" t="-74" r="72713" b="83600"/>
              <a:stretch/>
            </p:blipFill>
            <p:spPr bwMode="auto">
              <a:xfrm>
                <a:off x="6406891" y="1156914"/>
                <a:ext cx="115269" cy="1809450"/>
              </a:xfrm>
              <a:prstGeom prst="rect">
                <a:avLst/>
              </a:prstGeom>
              <a:noFill/>
            </p:spPr>
          </p:pic>
          <p:cxnSp>
            <p:nvCxnSpPr>
              <p:cNvPr id="69" name="Gerader Verbinder 23"/>
              <p:cNvCxnSpPr/>
              <p:nvPr/>
            </p:nvCxnSpPr>
            <p:spPr>
              <a:xfrm>
                <a:off x="5943600" y="2923268"/>
                <a:ext cx="85507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70" name="Gerader Verbinder 58"/>
              <p:cNvCxnSpPr/>
              <p:nvPr/>
            </p:nvCxnSpPr>
            <p:spPr>
              <a:xfrm flipH="1">
                <a:off x="5991474" y="1400175"/>
                <a:ext cx="644" cy="1528969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sp>
          <p:nvSpPr>
            <p:cNvPr id="58" name="Textfeld 57"/>
            <p:cNvSpPr txBox="1"/>
            <p:nvPr/>
          </p:nvSpPr>
          <p:spPr>
            <a:xfrm rot="18600000">
              <a:off x="5798042" y="2821899"/>
              <a:ext cx="4562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PBS</a:t>
              </a:r>
              <a:endParaRPr kumimoji="0" lang="de-D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 rot="18600000">
              <a:off x="5786617" y="2914137"/>
              <a:ext cx="7042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1 mg/</a:t>
              </a:r>
              <a:r>
                <a:rPr kumimoji="0" lang="de-DE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mL</a:t>
              </a:r>
              <a:endParaRPr kumimoji="0" lang="de-D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 rot="18600000">
              <a:off x="6000422" y="2907438"/>
              <a:ext cx="679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2 mg/</a:t>
              </a:r>
              <a:r>
                <a:rPr kumimoji="0" lang="de-DE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mL</a:t>
              </a: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</p:txBody>
        </p:sp>
        <p:sp>
          <p:nvSpPr>
            <p:cNvPr id="61" name="Textfeld 60"/>
            <p:cNvSpPr txBox="1"/>
            <p:nvPr/>
          </p:nvSpPr>
          <p:spPr>
            <a:xfrm rot="18600000">
              <a:off x="6100705" y="2967203"/>
              <a:ext cx="793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Mineral Öl</a:t>
              </a:r>
            </a:p>
          </p:txBody>
        </p:sp>
        <p:sp>
          <p:nvSpPr>
            <p:cNvPr id="62" name="Textfeld 61"/>
            <p:cNvSpPr txBox="1"/>
            <p:nvPr/>
          </p:nvSpPr>
          <p:spPr>
            <a:xfrm rot="16200000">
              <a:off x="4753756" y="1820261"/>
              <a:ext cx="1617620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Norm. </a:t>
              </a:r>
              <a:r>
                <a:rPr kumimoji="0" lang="de-DE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mRNA</a:t>
              </a:r>
              <a:r>
                <a:rPr kumimoji="0" lang="de-D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 Ratio GAPDH/col1a1</a:t>
              </a:r>
            </a:p>
          </p:txBody>
        </p:sp>
        <p:sp>
          <p:nvSpPr>
            <p:cNvPr id="63" name="Rechteck 62"/>
            <p:cNvSpPr/>
            <p:nvPr/>
          </p:nvSpPr>
          <p:spPr>
            <a:xfrm>
              <a:off x="5760425" y="1111919"/>
              <a:ext cx="176825" cy="1772703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4" name="Textfeld 63"/>
            <p:cNvSpPr txBox="1"/>
            <p:nvPr/>
          </p:nvSpPr>
          <p:spPr>
            <a:xfrm rot="16200000">
              <a:off x="4915060" y="1915393"/>
              <a:ext cx="1846659" cy="277568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2.5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2.0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1.5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1.0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0.5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Narrow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Narrow" charset="0"/>
                  <a:cs typeface="Arial" panose="020B0604020202020204" pitchFamily="34" charset="0"/>
                </a:rPr>
                <a:t>0.0</a:t>
              </a:r>
            </a:p>
          </p:txBody>
        </p:sp>
      </p:grpSp>
      <p:sp>
        <p:nvSpPr>
          <p:cNvPr id="73" name="TextBox 17"/>
          <p:cNvSpPr txBox="1"/>
          <p:nvPr/>
        </p:nvSpPr>
        <p:spPr>
          <a:xfrm>
            <a:off x="6425957" y="2009389"/>
            <a:ext cx="2793026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Therapeutische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Intervention </a:t>
            </a:r>
          </a:p>
          <a:p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DE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de-DE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knock down der Kollagen </a:t>
            </a: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229600" y="1219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5" name="Bild 41"/>
          <p:cNvPicPr>
            <a:picLocks noChangeAspect="1"/>
          </p:cNvPicPr>
          <p:nvPr/>
        </p:nvPicPr>
        <p:blipFill rotWithShape="1">
          <a:blip r:embed="rId6" cstate="print"/>
          <a:srcRect t="36274" r="78498" b="51857"/>
          <a:stretch/>
        </p:blipFill>
        <p:spPr bwMode="auto">
          <a:xfrm>
            <a:off x="4871696" y="4302100"/>
            <a:ext cx="1692000" cy="1317641"/>
          </a:xfrm>
          <a:prstGeom prst="rect">
            <a:avLst/>
          </a:prstGeom>
          <a:noFill/>
        </p:spPr>
      </p:pic>
      <p:grpSp>
        <p:nvGrpSpPr>
          <p:cNvPr id="46" name="Gruppieren 89"/>
          <p:cNvGrpSpPr>
            <a:grpSpLocks noChangeAspect="1"/>
          </p:cNvGrpSpPr>
          <p:nvPr/>
        </p:nvGrpSpPr>
        <p:grpSpPr>
          <a:xfrm>
            <a:off x="6646753" y="4336632"/>
            <a:ext cx="1620000" cy="1291396"/>
            <a:chOff x="7844107" y="2052868"/>
            <a:chExt cx="802957" cy="640080"/>
          </a:xfrm>
        </p:grpSpPr>
        <p:cxnSp>
          <p:nvCxnSpPr>
            <p:cNvPr id="47" name="Gerader Verbinder 90"/>
            <p:cNvCxnSpPr/>
            <p:nvPr/>
          </p:nvCxnSpPr>
          <p:spPr>
            <a:xfrm>
              <a:off x="7844107" y="2074069"/>
              <a:ext cx="0" cy="59055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Bild 41"/>
            <p:cNvPicPr/>
            <p:nvPr/>
          </p:nvPicPr>
          <p:blipFill rotWithShape="1">
            <a:blip r:embed="rId6" cstate="print"/>
            <a:srcRect l="43280" t="42619" r="36490" b="45921"/>
            <a:stretch/>
          </p:blipFill>
          <p:spPr bwMode="auto">
            <a:xfrm>
              <a:off x="7846100" y="2052868"/>
              <a:ext cx="800964" cy="640080"/>
            </a:xfrm>
            <a:prstGeom prst="rect">
              <a:avLst/>
            </a:prstGeom>
            <a:noFill/>
            <a:effectLst/>
          </p:spPr>
        </p:pic>
      </p:grpSp>
    </p:spTree>
    <p:extLst>
      <p:ext uri="{BB962C8B-B14F-4D97-AF65-F5344CB8AC3E}">
        <p14:creationId xmlns:p14="http://schemas.microsoft.com/office/powerpoint/2010/main" val="9461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Weiterentwicklung der B-Projekte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17485" y="647700"/>
            <a:ext cx="660854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dirty="0"/>
              <a:t>Um Träger speziell für die Anforderungen zu optimieren, </a:t>
            </a:r>
          </a:p>
          <a:p>
            <a:pPr>
              <a:spcBef>
                <a:spcPts val="600"/>
              </a:spcBef>
            </a:pPr>
            <a:r>
              <a:rPr lang="de-DE" sz="2000" dirty="0"/>
              <a:t>Aufnahme von PIs aus der Chemie</a:t>
            </a:r>
          </a:p>
          <a:p>
            <a:pPr>
              <a:spcBef>
                <a:spcPts val="600"/>
              </a:spcBef>
            </a:pPr>
            <a:r>
              <a:rPr lang="de-DE" sz="2000" i="1" dirty="0">
                <a:solidFill>
                  <a:srgbClr val="FF0000"/>
                </a:solidFill>
              </a:rPr>
              <a:t>Neue</a:t>
            </a:r>
            <a:r>
              <a:rPr lang="de-DE" sz="2000" i="1" dirty="0"/>
              <a:t> Projekte</a:t>
            </a:r>
            <a:r>
              <a:rPr lang="de-DE" sz="2000" dirty="0"/>
              <a:t>: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B10</a:t>
            </a:r>
            <a:r>
              <a:rPr lang="de-DE" sz="2000" dirty="0"/>
              <a:t>, </a:t>
            </a:r>
            <a:r>
              <a:rPr lang="de-DE" sz="2000" b="1" dirty="0"/>
              <a:t>B11, B12</a:t>
            </a:r>
            <a:r>
              <a:rPr lang="de-DE" sz="2000" dirty="0"/>
              <a:t> und </a:t>
            </a:r>
            <a:r>
              <a:rPr lang="de-DE" sz="2000" b="1" dirty="0"/>
              <a:t>B13</a:t>
            </a:r>
            <a:r>
              <a:rPr lang="de-DE" sz="2000" dirty="0"/>
              <a:t>.</a:t>
            </a:r>
            <a:endParaRPr lang="de-DE" sz="2000" b="1" dirty="0"/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82" y="2265031"/>
            <a:ext cx="5655695" cy="39991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91328" y="4096512"/>
            <a:ext cx="512064" cy="560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809488" y="4114800"/>
            <a:ext cx="512064" cy="560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88736" y="2913888"/>
            <a:ext cx="512064" cy="560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85872" y="3078480"/>
            <a:ext cx="512064" cy="560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06112" y="5364480"/>
            <a:ext cx="512064" cy="560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38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77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>
                <a:solidFill>
                  <a:prstClr val="white"/>
                </a:solidFill>
              </a:rPr>
              <a:t>Nanopartikel </a:t>
            </a:r>
            <a:r>
              <a:rPr lang="en-US" b="1" dirty="0">
                <a:sym typeface="Wingdings" pitchFamily="-84" charset="2"/>
              </a:rPr>
              <a:t></a:t>
            </a:r>
            <a:r>
              <a:rPr lang="de-DE" dirty="0">
                <a:solidFill>
                  <a:prstClr val="white"/>
                </a:solidFill>
              </a:rPr>
              <a:t> Immunsystem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825" y="1801813"/>
            <a:ext cx="1937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Viren, Bakterien</a:t>
            </a:r>
          </a:p>
          <a:p>
            <a:r>
              <a:rPr lang="de-DE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zellulärer Abfall</a:t>
            </a:r>
          </a:p>
        </p:txBody>
      </p:sp>
      <p:grpSp>
        <p:nvGrpSpPr>
          <p:cNvPr id="6" name="Gruppieren 2"/>
          <p:cNvGrpSpPr>
            <a:grpSpLocks/>
          </p:cNvGrpSpPr>
          <p:nvPr/>
        </p:nvGrpSpPr>
        <p:grpSpPr bwMode="auto">
          <a:xfrm rot="-1758052">
            <a:off x="315913" y="2593975"/>
            <a:ext cx="1447800" cy="1219200"/>
            <a:chOff x="1198452" y="2296611"/>
            <a:chExt cx="2096570" cy="1875279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549918" y="2367010"/>
              <a:ext cx="160921" cy="285688"/>
            </a:xfrm>
            <a:prstGeom prst="star8">
              <a:avLst>
                <a:gd name="adj" fmla="val 38250"/>
              </a:avLst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1449314" y="2642297"/>
              <a:ext cx="161582" cy="236571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rgbClr val="E344A6"/>
                </a:gs>
                <a:gs pos="100000">
                  <a:srgbClr val="691F4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1198505" y="2432350"/>
              <a:ext cx="193105" cy="236852"/>
            </a:xfrm>
            <a:prstGeom prst="star8">
              <a:avLst>
                <a:gd name="adj" fmla="val 3825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1586919" y="3540808"/>
              <a:ext cx="161582" cy="189257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2264029" y="3449233"/>
              <a:ext cx="161582" cy="189257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>
              <a:off x="1730629" y="3786905"/>
              <a:ext cx="96948" cy="9462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1926912" y="3939305"/>
              <a:ext cx="161582" cy="9462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2035429" y="3968191"/>
              <a:ext cx="96948" cy="189257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9"/>
            <p:cNvSpPr>
              <a:spLocks noChangeArrowheads="1"/>
            </p:cNvSpPr>
            <p:nvPr/>
          </p:nvSpPr>
          <p:spPr bwMode="auto">
            <a:xfrm>
              <a:off x="1806829" y="3496548"/>
              <a:ext cx="96948" cy="14194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1883029" y="3939305"/>
              <a:ext cx="96948" cy="9462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>
              <a:off x="1774512" y="3710705"/>
              <a:ext cx="161582" cy="9462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1598977" y="3807974"/>
              <a:ext cx="96948" cy="189257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3"/>
            <p:cNvSpPr>
              <a:spLocks noChangeArrowheads="1"/>
            </p:cNvSpPr>
            <p:nvPr/>
          </p:nvSpPr>
          <p:spPr bwMode="auto">
            <a:xfrm>
              <a:off x="2264029" y="4029948"/>
              <a:ext cx="96948" cy="14194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4"/>
            <p:cNvSpPr>
              <a:spLocks noChangeArrowheads="1"/>
            </p:cNvSpPr>
            <p:nvPr/>
          </p:nvSpPr>
          <p:spPr bwMode="auto">
            <a:xfrm>
              <a:off x="1959229" y="3405905"/>
              <a:ext cx="96948" cy="9462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2051586" y="3615414"/>
              <a:ext cx="161582" cy="9462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2132377" y="3641525"/>
              <a:ext cx="96948" cy="189257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7"/>
            <p:cNvSpPr>
              <a:spLocks noChangeArrowheads="1"/>
            </p:cNvSpPr>
            <p:nvPr/>
          </p:nvSpPr>
          <p:spPr bwMode="auto">
            <a:xfrm>
              <a:off x="2264029" y="3857411"/>
              <a:ext cx="96948" cy="14194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 rot="-1427958">
              <a:off x="2175473" y="2570089"/>
              <a:ext cx="452877" cy="285688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43434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2842595" y="3149251"/>
              <a:ext cx="452427" cy="283885"/>
            </a:xfrm>
            <a:prstGeom prst="ellipse">
              <a:avLst/>
            </a:prstGeom>
            <a:gradFill rotWithShape="0">
              <a:gsLst>
                <a:gs pos="0">
                  <a:srgbClr val="E344A6"/>
                </a:gs>
                <a:gs pos="100000">
                  <a:srgbClr val="691F4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2601023" y="2913224"/>
              <a:ext cx="227589" cy="33208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AutoShape 12"/>
            <p:cNvSpPr>
              <a:spLocks noChangeArrowheads="1"/>
            </p:cNvSpPr>
            <p:nvPr/>
          </p:nvSpPr>
          <p:spPr bwMode="auto">
            <a:xfrm rot="4477366">
              <a:off x="1707789" y="2846844"/>
              <a:ext cx="323162" cy="18925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hlink"/>
                </a:gs>
                <a:gs pos="100000">
                  <a:srgbClr val="2C2C2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 rot="10530502">
              <a:off x="2063906" y="2990029"/>
              <a:ext cx="452427" cy="283885"/>
            </a:xfrm>
            <a:prstGeom prst="ellipse">
              <a:avLst/>
            </a:prstGeom>
            <a:gradFill rotWithShape="0">
              <a:gsLst>
                <a:gs pos="0">
                  <a:srgbClr val="E344A6"/>
                </a:gs>
                <a:gs pos="100000">
                  <a:srgbClr val="691F4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auto">
            <a:xfrm rot="-7704950">
              <a:off x="2740451" y="2706597"/>
              <a:ext cx="452427" cy="28388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hlink"/>
                </a:gs>
                <a:gs pos="100000">
                  <a:srgbClr val="2C2C2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1"/>
            <p:cNvSpPr>
              <a:spLocks noChangeArrowheads="1"/>
            </p:cNvSpPr>
            <p:nvPr/>
          </p:nvSpPr>
          <p:spPr bwMode="auto">
            <a:xfrm>
              <a:off x="1982325" y="2298032"/>
              <a:ext cx="227589" cy="33208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 rot="626564">
              <a:off x="2410080" y="2290560"/>
              <a:ext cx="420693" cy="168481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/>
            </a:p>
          </p:txBody>
        </p:sp>
      </p:grp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75" y="2155825"/>
            <a:ext cx="3048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8"/>
          <p:cNvSpPr txBox="1">
            <a:spLocks noChangeArrowheads="1"/>
          </p:cNvSpPr>
          <p:nvPr/>
        </p:nvSpPr>
        <p:spPr bwMode="auto">
          <a:xfrm>
            <a:off x="304800" y="1066801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b="1" dirty="0">
                <a:latin typeface="Arial" charset="0"/>
                <a:ea typeface="Arial" charset="0"/>
                <a:cs typeface="Arial" charset="0"/>
              </a:rPr>
              <a:t>Das Immunsystem entstand aus der Notwendigkeit,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nanopartikuläre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Systeme (Pathogene) zu erkennen und auf diese zu reagieren.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  <p:grpSp>
        <p:nvGrpSpPr>
          <p:cNvPr id="34" name="Group 64"/>
          <p:cNvGrpSpPr>
            <a:grpSpLocks/>
          </p:cNvGrpSpPr>
          <p:nvPr/>
        </p:nvGrpSpPr>
        <p:grpSpPr bwMode="auto">
          <a:xfrm>
            <a:off x="107950" y="4497390"/>
            <a:ext cx="8755063" cy="1631950"/>
            <a:chOff x="68" y="2985"/>
            <a:chExt cx="5515" cy="1028"/>
          </a:xfrm>
        </p:grpSpPr>
        <p:sp>
          <p:nvSpPr>
            <p:cNvPr id="35" name="Text Box 50"/>
            <p:cNvSpPr txBox="1">
              <a:spLocks noChangeArrowheads="1"/>
            </p:cNvSpPr>
            <p:nvPr/>
          </p:nvSpPr>
          <p:spPr bwMode="auto">
            <a:xfrm>
              <a:off x="1584" y="2985"/>
              <a:ext cx="399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prstTxWarp prst="textNoShape">
                <a:avLst/>
              </a:prstTxWarp>
              <a:spAutoFit/>
            </a:bodyPr>
            <a:lstStyle/>
            <a:p>
              <a:pPr marL="269875" indent="-269875">
                <a:buFontTx/>
                <a:buChar char="•"/>
              </a:pP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Nanopartikel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können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mehrere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Signale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gleichzeitig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setzen</a:t>
              </a:r>
              <a:endParaRPr lang="en-US" sz="2000" b="1" dirty="0">
                <a:latin typeface="Arial" charset="0"/>
                <a:ea typeface="Arial" charset="0"/>
                <a:cs typeface="Arial" charset="0"/>
              </a:endParaRPr>
            </a:p>
            <a:p>
              <a:pPr marL="269875" indent="-269875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	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Antigen, </a:t>
              </a:r>
              <a:r>
                <a:rPr lang="en-US" sz="2000" dirty="0" err="1">
                  <a:latin typeface="Arial" charset="0"/>
                  <a:ea typeface="Arial" charset="0"/>
                  <a:cs typeface="Arial" charset="0"/>
                </a:rPr>
                <a:t>Kostimulanz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(</a:t>
              </a:r>
              <a:r>
                <a:rPr lang="en-US" sz="2000" dirty="0" err="1">
                  <a:latin typeface="Arial" charset="0"/>
                  <a:ea typeface="Arial" charset="0"/>
                  <a:cs typeface="Arial" charset="0"/>
                </a:rPr>
                <a:t>auch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latin typeface="Arial" charset="0"/>
                  <a:ea typeface="Arial" charset="0"/>
                  <a:cs typeface="Arial" charset="0"/>
                </a:rPr>
                <a:t>mehrere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marL="269875" indent="-269875">
                <a:buFontTx/>
                <a:buChar char="•"/>
              </a:pP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Ansteuerung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geeigneter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b="1" dirty="0" err="1">
                  <a:latin typeface="Arial" charset="0"/>
                  <a:ea typeface="Arial" charset="0"/>
                  <a:cs typeface="Arial" charset="0"/>
                </a:rPr>
                <a:t>Zielzellen</a:t>
              </a: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  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  <a:p>
              <a:pPr marL="269875" indent="-269875">
                <a:buFontTx/>
                <a:buChar char="•"/>
              </a:pPr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Transport: </a:t>
              </a:r>
              <a:r>
                <a:rPr lang="en-US" sz="2000" dirty="0" err="1">
                  <a:latin typeface="Arial" charset="0"/>
                  <a:ea typeface="Arial" charset="0"/>
                  <a:cs typeface="Arial" charset="0"/>
                </a:rPr>
                <a:t>auch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sensible </a:t>
              </a:r>
              <a:r>
                <a:rPr lang="en-US" sz="2000" dirty="0" err="1">
                  <a:latin typeface="Arial" charset="0"/>
                  <a:ea typeface="Arial" charset="0"/>
                  <a:cs typeface="Arial" charset="0"/>
                </a:rPr>
                <a:t>Wirkstoffe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latin typeface="Arial" charset="0"/>
                  <a:ea typeface="Arial" charset="0"/>
                  <a:cs typeface="Arial" charset="0"/>
                </a:rPr>
                <a:t>wie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DNA/RNA </a:t>
              </a:r>
            </a:p>
          </p:txBody>
        </p:sp>
        <p:sp>
          <p:nvSpPr>
            <p:cNvPr id="36" name="Rectangle 60"/>
            <p:cNvSpPr>
              <a:spLocks noChangeArrowheads="1"/>
            </p:cNvSpPr>
            <p:nvPr/>
          </p:nvSpPr>
          <p:spPr bwMode="auto">
            <a:xfrm>
              <a:off x="68" y="3089"/>
              <a:ext cx="235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 err="1">
                  <a:latin typeface="Arial" charset="0"/>
                  <a:ea typeface="Arial" charset="0"/>
                  <a:cs typeface="Arial" charset="0"/>
                </a:rPr>
                <a:t>Potenzial</a:t>
              </a:r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 von 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 err="1">
                  <a:latin typeface="Arial" charset="0"/>
                  <a:ea typeface="Arial" charset="0"/>
                  <a:cs typeface="Arial" charset="0"/>
                </a:rPr>
                <a:t>Nanopartikeln</a:t>
              </a:r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:</a:t>
              </a:r>
            </a:p>
          </p:txBody>
        </p:sp>
      </p:grpSp>
      <p:sp>
        <p:nvSpPr>
          <p:cNvPr id="37" name="Pfeil nach rechts 53"/>
          <p:cNvSpPr>
            <a:spLocks noChangeArrowheads="1"/>
          </p:cNvSpPr>
          <p:nvPr/>
        </p:nvSpPr>
        <p:spPr bwMode="auto">
          <a:xfrm>
            <a:off x="1779588" y="3027363"/>
            <a:ext cx="911225" cy="355600"/>
          </a:xfrm>
          <a:prstGeom prst="rightArrow">
            <a:avLst>
              <a:gd name="adj1" fmla="val 50000"/>
              <a:gd name="adj2" fmla="val 49874"/>
            </a:avLst>
          </a:prstGeom>
          <a:gradFill rotWithShape="1">
            <a:gsLst>
              <a:gs pos="0">
                <a:srgbClr val="EFEFEF"/>
              </a:gs>
              <a:gs pos="100000">
                <a:srgbClr val="DDDDDD"/>
              </a:gs>
            </a:gsLst>
            <a:lin ang="5400000"/>
          </a:gra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6804025" y="1801813"/>
            <a:ext cx="1582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Nanopartikel</a:t>
            </a:r>
          </a:p>
        </p:txBody>
      </p:sp>
      <p:sp>
        <p:nvSpPr>
          <p:cNvPr id="39" name="Pfeil nach rechts 53"/>
          <p:cNvSpPr>
            <a:spLocks noChangeArrowheads="1"/>
          </p:cNvSpPr>
          <p:nvPr/>
        </p:nvSpPr>
        <p:spPr bwMode="auto">
          <a:xfrm flipH="1">
            <a:off x="5883275" y="3027363"/>
            <a:ext cx="911225" cy="355600"/>
          </a:xfrm>
          <a:prstGeom prst="rightArrow">
            <a:avLst>
              <a:gd name="adj1" fmla="val 50000"/>
              <a:gd name="adj2" fmla="val 49874"/>
            </a:avLst>
          </a:prstGeom>
          <a:gradFill rotWithShape="1">
            <a:gsLst>
              <a:gs pos="0">
                <a:srgbClr val="EFEFEF"/>
              </a:gs>
              <a:gs pos="100000">
                <a:srgbClr val="DDDDDD"/>
              </a:gs>
            </a:gsLst>
            <a:lin ang="5400000"/>
          </a:gra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" name="Picture 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171700"/>
            <a:ext cx="13985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7466013" y="2713038"/>
            <a:ext cx="214312" cy="103187"/>
          </a:xfrm>
          <a:prstGeom prst="star5">
            <a:avLst/>
          </a:prstGeom>
          <a:solidFill>
            <a:srgbClr val="CC00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auto">
          <a:xfrm>
            <a:off x="7685088" y="2662238"/>
            <a:ext cx="214312" cy="103187"/>
          </a:xfrm>
          <a:prstGeom prst="star5">
            <a:avLst/>
          </a:prstGeom>
          <a:solidFill>
            <a:srgbClr val="CC00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7577138" y="2559050"/>
            <a:ext cx="214312" cy="103188"/>
          </a:xfrm>
          <a:prstGeom prst="star5">
            <a:avLst/>
          </a:prstGeom>
          <a:solidFill>
            <a:srgbClr val="CC006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grpSp>
        <p:nvGrpSpPr>
          <p:cNvPr id="44" name="Group 123"/>
          <p:cNvGrpSpPr>
            <a:grpSpLocks/>
          </p:cNvGrpSpPr>
          <p:nvPr/>
        </p:nvGrpSpPr>
        <p:grpSpPr bwMode="auto">
          <a:xfrm>
            <a:off x="7391400" y="3238500"/>
            <a:ext cx="1524000" cy="1447800"/>
            <a:chOff x="467" y="847"/>
            <a:chExt cx="1173" cy="1173"/>
          </a:xfrm>
        </p:grpSpPr>
        <p:grpSp>
          <p:nvGrpSpPr>
            <p:cNvPr id="45" name="Group 95"/>
            <p:cNvGrpSpPr>
              <a:grpSpLocks/>
            </p:cNvGrpSpPr>
            <p:nvPr/>
          </p:nvGrpSpPr>
          <p:grpSpPr bwMode="auto">
            <a:xfrm>
              <a:off x="467" y="847"/>
              <a:ext cx="1173" cy="1173"/>
              <a:chOff x="3656" y="681"/>
              <a:chExt cx="513" cy="538"/>
            </a:xfrm>
          </p:grpSpPr>
          <p:grpSp>
            <p:nvGrpSpPr>
              <p:cNvPr id="48" name="Gruppierung 77"/>
              <p:cNvGrpSpPr>
                <a:grpSpLocks/>
              </p:cNvGrpSpPr>
              <p:nvPr/>
            </p:nvGrpSpPr>
            <p:grpSpPr bwMode="auto">
              <a:xfrm>
                <a:off x="3656" y="681"/>
                <a:ext cx="513" cy="538"/>
                <a:chOff x="533400" y="2514600"/>
                <a:chExt cx="1671275" cy="1437175"/>
              </a:xfrm>
            </p:grpSpPr>
            <p:sp>
              <p:nvSpPr>
                <p:cNvPr id="50" name="Freihandform 43"/>
                <p:cNvSpPr/>
                <p:nvPr/>
              </p:nvSpPr>
              <p:spPr>
                <a:xfrm>
                  <a:off x="533400" y="2514600"/>
                  <a:ext cx="1671275" cy="1437175"/>
                </a:xfrm>
                <a:custGeom>
                  <a:avLst/>
                  <a:gdLst>
                    <a:gd name="connsiteX0" fmla="*/ 394153 w 1052695"/>
                    <a:gd name="connsiteY0" fmla="*/ 588266 h 1084641"/>
                    <a:gd name="connsiteX1" fmla="*/ 248170 w 1052695"/>
                    <a:gd name="connsiteY1" fmla="*/ 675862 h 1084641"/>
                    <a:gd name="connsiteX2" fmla="*/ 87589 w 1052695"/>
                    <a:gd name="connsiteY2" fmla="*/ 719660 h 1084641"/>
                    <a:gd name="connsiteX3" fmla="*/ 0 w 1052695"/>
                    <a:gd name="connsiteY3" fmla="*/ 748858 h 1084641"/>
                    <a:gd name="connsiteX4" fmla="*/ 437948 w 1052695"/>
                    <a:gd name="connsiteY4" fmla="*/ 748858 h 1084641"/>
                    <a:gd name="connsiteX5" fmla="*/ 481743 w 1052695"/>
                    <a:gd name="connsiteY5" fmla="*/ 719660 h 1084641"/>
                    <a:gd name="connsiteX6" fmla="*/ 525538 w 1052695"/>
                    <a:gd name="connsiteY6" fmla="*/ 734259 h 1084641"/>
                    <a:gd name="connsiteX7" fmla="*/ 540136 w 1052695"/>
                    <a:gd name="connsiteY7" fmla="*/ 821854 h 1084641"/>
                    <a:gd name="connsiteX8" fmla="*/ 554734 w 1052695"/>
                    <a:gd name="connsiteY8" fmla="*/ 865652 h 1084641"/>
                    <a:gd name="connsiteX9" fmla="*/ 569333 w 1052695"/>
                    <a:gd name="connsiteY9" fmla="*/ 924049 h 1084641"/>
                    <a:gd name="connsiteX10" fmla="*/ 583931 w 1052695"/>
                    <a:gd name="connsiteY10" fmla="*/ 967847 h 1084641"/>
                    <a:gd name="connsiteX11" fmla="*/ 613128 w 1052695"/>
                    <a:gd name="connsiteY11" fmla="*/ 1084641 h 1084641"/>
                    <a:gd name="connsiteX12" fmla="*/ 642324 w 1052695"/>
                    <a:gd name="connsiteY12" fmla="*/ 1040843 h 1084641"/>
                    <a:gd name="connsiteX13" fmla="*/ 613128 w 1052695"/>
                    <a:gd name="connsiteY13" fmla="*/ 836454 h 1084641"/>
                    <a:gd name="connsiteX14" fmla="*/ 627726 w 1052695"/>
                    <a:gd name="connsiteY14" fmla="*/ 690461 h 1084641"/>
                    <a:gd name="connsiteX15" fmla="*/ 729914 w 1052695"/>
                    <a:gd name="connsiteY15" fmla="*/ 719660 h 1084641"/>
                    <a:gd name="connsiteX16" fmla="*/ 875897 w 1052695"/>
                    <a:gd name="connsiteY16" fmla="*/ 734259 h 1084641"/>
                    <a:gd name="connsiteX17" fmla="*/ 978085 w 1052695"/>
                    <a:gd name="connsiteY17" fmla="*/ 719660 h 1084641"/>
                    <a:gd name="connsiteX18" fmla="*/ 1007281 w 1052695"/>
                    <a:gd name="connsiteY18" fmla="*/ 661263 h 1084641"/>
                    <a:gd name="connsiteX19" fmla="*/ 963486 w 1052695"/>
                    <a:gd name="connsiteY19" fmla="*/ 646663 h 1084641"/>
                    <a:gd name="connsiteX20" fmla="*/ 875897 w 1052695"/>
                    <a:gd name="connsiteY20" fmla="*/ 632064 h 1084641"/>
                    <a:gd name="connsiteX21" fmla="*/ 759110 w 1052695"/>
                    <a:gd name="connsiteY21" fmla="*/ 602866 h 1084641"/>
                    <a:gd name="connsiteX22" fmla="*/ 715316 w 1052695"/>
                    <a:gd name="connsiteY22" fmla="*/ 573667 h 1084641"/>
                    <a:gd name="connsiteX23" fmla="*/ 656922 w 1052695"/>
                    <a:gd name="connsiteY23" fmla="*/ 559068 h 1084641"/>
                    <a:gd name="connsiteX24" fmla="*/ 744512 w 1052695"/>
                    <a:gd name="connsiteY24" fmla="*/ 529869 h 1084641"/>
                    <a:gd name="connsiteX25" fmla="*/ 788307 w 1052695"/>
                    <a:gd name="connsiteY25" fmla="*/ 500671 h 1084641"/>
                    <a:gd name="connsiteX26" fmla="*/ 875897 w 1052695"/>
                    <a:gd name="connsiteY26" fmla="*/ 471472 h 1084641"/>
                    <a:gd name="connsiteX27" fmla="*/ 934290 w 1052695"/>
                    <a:gd name="connsiteY27" fmla="*/ 456873 h 1084641"/>
                    <a:gd name="connsiteX28" fmla="*/ 1021879 w 1052695"/>
                    <a:gd name="connsiteY28" fmla="*/ 427675 h 1084641"/>
                    <a:gd name="connsiteX29" fmla="*/ 1007281 w 1052695"/>
                    <a:gd name="connsiteY29" fmla="*/ 383877 h 1084641"/>
                    <a:gd name="connsiteX30" fmla="*/ 905093 w 1052695"/>
                    <a:gd name="connsiteY30" fmla="*/ 398476 h 1084641"/>
                    <a:gd name="connsiteX31" fmla="*/ 832102 w 1052695"/>
                    <a:gd name="connsiteY31" fmla="*/ 413075 h 1084641"/>
                    <a:gd name="connsiteX32" fmla="*/ 788307 w 1052695"/>
                    <a:gd name="connsiteY32" fmla="*/ 427675 h 1084641"/>
                    <a:gd name="connsiteX33" fmla="*/ 656922 w 1052695"/>
                    <a:gd name="connsiteY33" fmla="*/ 442274 h 1084641"/>
                    <a:gd name="connsiteX34" fmla="*/ 598529 w 1052695"/>
                    <a:gd name="connsiteY34" fmla="*/ 456873 h 1084641"/>
                    <a:gd name="connsiteX35" fmla="*/ 613128 w 1052695"/>
                    <a:gd name="connsiteY35" fmla="*/ 310880 h 1084641"/>
                    <a:gd name="connsiteX36" fmla="*/ 642324 w 1052695"/>
                    <a:gd name="connsiteY36" fmla="*/ 223285 h 1084641"/>
                    <a:gd name="connsiteX37" fmla="*/ 656922 w 1052695"/>
                    <a:gd name="connsiteY37" fmla="*/ 179487 h 1084641"/>
                    <a:gd name="connsiteX38" fmla="*/ 642324 w 1052695"/>
                    <a:gd name="connsiteY38" fmla="*/ 33495 h 1084641"/>
                    <a:gd name="connsiteX39" fmla="*/ 583931 w 1052695"/>
                    <a:gd name="connsiteY39" fmla="*/ 18895 h 1084641"/>
                    <a:gd name="connsiteX40" fmla="*/ 554734 w 1052695"/>
                    <a:gd name="connsiteY40" fmla="*/ 296281 h 1084641"/>
                    <a:gd name="connsiteX41" fmla="*/ 525538 w 1052695"/>
                    <a:gd name="connsiteY41" fmla="*/ 340079 h 1084641"/>
                    <a:gd name="connsiteX42" fmla="*/ 481743 w 1052695"/>
                    <a:gd name="connsiteY42" fmla="*/ 354678 h 1084641"/>
                    <a:gd name="connsiteX43" fmla="*/ 394153 w 1052695"/>
                    <a:gd name="connsiteY43" fmla="*/ 296281 h 1084641"/>
                    <a:gd name="connsiteX44" fmla="*/ 335760 w 1052695"/>
                    <a:gd name="connsiteY44" fmla="*/ 164888 h 1084641"/>
                    <a:gd name="connsiteX45" fmla="*/ 291965 w 1052695"/>
                    <a:gd name="connsiteY45" fmla="*/ 135689 h 1084641"/>
                    <a:gd name="connsiteX46" fmla="*/ 335760 w 1052695"/>
                    <a:gd name="connsiteY46" fmla="*/ 237884 h 1084641"/>
                    <a:gd name="connsiteX47" fmla="*/ 379555 w 1052695"/>
                    <a:gd name="connsiteY47" fmla="*/ 325480 h 1084641"/>
                    <a:gd name="connsiteX48" fmla="*/ 394153 w 1052695"/>
                    <a:gd name="connsiteY48" fmla="*/ 369277 h 1084641"/>
                    <a:gd name="connsiteX49" fmla="*/ 423350 w 1052695"/>
                    <a:gd name="connsiteY49" fmla="*/ 413075 h 1084641"/>
                    <a:gd name="connsiteX50" fmla="*/ 379555 w 1052695"/>
                    <a:gd name="connsiteY50" fmla="*/ 427675 h 1084641"/>
                    <a:gd name="connsiteX51" fmla="*/ 131384 w 1052695"/>
                    <a:gd name="connsiteY51" fmla="*/ 442274 h 1084641"/>
                    <a:gd name="connsiteX52" fmla="*/ 277367 w 1052695"/>
                    <a:gd name="connsiteY52" fmla="*/ 500671 h 1084641"/>
                    <a:gd name="connsiteX53" fmla="*/ 321162 w 1052695"/>
                    <a:gd name="connsiteY53" fmla="*/ 529869 h 1084641"/>
                    <a:gd name="connsiteX54" fmla="*/ 394153 w 1052695"/>
                    <a:gd name="connsiteY54" fmla="*/ 588266 h 108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052695" h="1084641">
                      <a:moveTo>
                        <a:pt x="394153" y="588266"/>
                      </a:moveTo>
                      <a:cubicBezTo>
                        <a:pt x="381988" y="612598"/>
                        <a:pt x="311016" y="648926"/>
                        <a:pt x="248170" y="675862"/>
                      </a:cubicBezTo>
                      <a:cubicBezTo>
                        <a:pt x="203977" y="694803"/>
                        <a:pt x="121075" y="708497"/>
                        <a:pt x="87589" y="719660"/>
                      </a:cubicBezTo>
                      <a:lnTo>
                        <a:pt x="0" y="748858"/>
                      </a:lnTo>
                      <a:cubicBezTo>
                        <a:pt x="161557" y="802714"/>
                        <a:pt x="87920" y="783862"/>
                        <a:pt x="437948" y="748858"/>
                      </a:cubicBezTo>
                      <a:cubicBezTo>
                        <a:pt x="455406" y="747112"/>
                        <a:pt x="467145" y="729393"/>
                        <a:pt x="481743" y="719660"/>
                      </a:cubicBezTo>
                      <a:cubicBezTo>
                        <a:pt x="496341" y="724526"/>
                        <a:pt x="517904" y="720898"/>
                        <a:pt x="525538" y="734259"/>
                      </a:cubicBezTo>
                      <a:cubicBezTo>
                        <a:pt x="540224" y="759960"/>
                        <a:pt x="533715" y="792958"/>
                        <a:pt x="540136" y="821854"/>
                      </a:cubicBezTo>
                      <a:cubicBezTo>
                        <a:pt x="543474" y="836877"/>
                        <a:pt x="550507" y="850855"/>
                        <a:pt x="554734" y="865652"/>
                      </a:cubicBezTo>
                      <a:cubicBezTo>
                        <a:pt x="560246" y="884945"/>
                        <a:pt x="563821" y="904756"/>
                        <a:pt x="569333" y="924049"/>
                      </a:cubicBezTo>
                      <a:cubicBezTo>
                        <a:pt x="573560" y="938846"/>
                        <a:pt x="579882" y="953000"/>
                        <a:pt x="583931" y="967847"/>
                      </a:cubicBezTo>
                      <a:cubicBezTo>
                        <a:pt x="594489" y="1006563"/>
                        <a:pt x="613128" y="1084641"/>
                        <a:pt x="613128" y="1084641"/>
                      </a:cubicBezTo>
                      <a:cubicBezTo>
                        <a:pt x="622860" y="1070042"/>
                        <a:pt x="640867" y="1058328"/>
                        <a:pt x="642324" y="1040843"/>
                      </a:cubicBezTo>
                      <a:cubicBezTo>
                        <a:pt x="646404" y="991884"/>
                        <a:pt x="624308" y="892357"/>
                        <a:pt x="613128" y="836454"/>
                      </a:cubicBezTo>
                      <a:cubicBezTo>
                        <a:pt x="617994" y="787790"/>
                        <a:pt x="603976" y="733214"/>
                        <a:pt x="627726" y="690461"/>
                      </a:cubicBezTo>
                      <a:cubicBezTo>
                        <a:pt x="631644" y="683409"/>
                        <a:pt x="720317" y="718183"/>
                        <a:pt x="729914" y="719660"/>
                      </a:cubicBezTo>
                      <a:cubicBezTo>
                        <a:pt x="778249" y="727097"/>
                        <a:pt x="827236" y="729393"/>
                        <a:pt x="875897" y="734259"/>
                      </a:cubicBezTo>
                      <a:cubicBezTo>
                        <a:pt x="909960" y="729393"/>
                        <a:pt x="944345" y="726409"/>
                        <a:pt x="978085" y="719660"/>
                      </a:cubicBezTo>
                      <a:cubicBezTo>
                        <a:pt x="1010529" y="713171"/>
                        <a:pt x="1052695" y="706680"/>
                        <a:pt x="1007281" y="661263"/>
                      </a:cubicBezTo>
                      <a:cubicBezTo>
                        <a:pt x="996400" y="650382"/>
                        <a:pt x="978508" y="650001"/>
                        <a:pt x="963486" y="646663"/>
                      </a:cubicBezTo>
                      <a:cubicBezTo>
                        <a:pt x="934592" y="640242"/>
                        <a:pt x="904839" y="638266"/>
                        <a:pt x="875897" y="632064"/>
                      </a:cubicBezTo>
                      <a:cubicBezTo>
                        <a:pt x="836661" y="623656"/>
                        <a:pt x="759110" y="602866"/>
                        <a:pt x="759110" y="602866"/>
                      </a:cubicBezTo>
                      <a:cubicBezTo>
                        <a:pt x="744512" y="593133"/>
                        <a:pt x="731442" y="580579"/>
                        <a:pt x="715316" y="573667"/>
                      </a:cubicBezTo>
                      <a:cubicBezTo>
                        <a:pt x="696875" y="565763"/>
                        <a:pt x="645793" y="575763"/>
                        <a:pt x="656922" y="559068"/>
                      </a:cubicBezTo>
                      <a:cubicBezTo>
                        <a:pt x="673993" y="533460"/>
                        <a:pt x="718905" y="546941"/>
                        <a:pt x="744512" y="529869"/>
                      </a:cubicBezTo>
                      <a:cubicBezTo>
                        <a:pt x="759110" y="520136"/>
                        <a:pt x="772274" y="507797"/>
                        <a:pt x="788307" y="500671"/>
                      </a:cubicBezTo>
                      <a:cubicBezTo>
                        <a:pt x="816430" y="488171"/>
                        <a:pt x="846040" y="478937"/>
                        <a:pt x="875897" y="471472"/>
                      </a:cubicBezTo>
                      <a:cubicBezTo>
                        <a:pt x="895361" y="466606"/>
                        <a:pt x="915073" y="462638"/>
                        <a:pt x="934290" y="456873"/>
                      </a:cubicBezTo>
                      <a:cubicBezTo>
                        <a:pt x="963768" y="448029"/>
                        <a:pt x="1021879" y="427675"/>
                        <a:pt x="1021879" y="427675"/>
                      </a:cubicBezTo>
                      <a:cubicBezTo>
                        <a:pt x="1017013" y="413076"/>
                        <a:pt x="1022210" y="387610"/>
                        <a:pt x="1007281" y="383877"/>
                      </a:cubicBezTo>
                      <a:cubicBezTo>
                        <a:pt x="973900" y="375531"/>
                        <a:pt x="939033" y="392819"/>
                        <a:pt x="905093" y="398476"/>
                      </a:cubicBezTo>
                      <a:cubicBezTo>
                        <a:pt x="880618" y="402555"/>
                        <a:pt x="856173" y="407057"/>
                        <a:pt x="832102" y="413075"/>
                      </a:cubicBezTo>
                      <a:cubicBezTo>
                        <a:pt x="817173" y="416807"/>
                        <a:pt x="803486" y="425145"/>
                        <a:pt x="788307" y="427675"/>
                      </a:cubicBezTo>
                      <a:cubicBezTo>
                        <a:pt x="744842" y="434920"/>
                        <a:pt x="700717" y="437408"/>
                        <a:pt x="656922" y="442274"/>
                      </a:cubicBezTo>
                      <a:cubicBezTo>
                        <a:pt x="637458" y="447140"/>
                        <a:pt x="604873" y="475907"/>
                        <a:pt x="598529" y="456873"/>
                      </a:cubicBezTo>
                      <a:cubicBezTo>
                        <a:pt x="583065" y="410475"/>
                        <a:pt x="604116" y="358949"/>
                        <a:pt x="613128" y="310880"/>
                      </a:cubicBezTo>
                      <a:cubicBezTo>
                        <a:pt x="618800" y="280630"/>
                        <a:pt x="632592" y="252483"/>
                        <a:pt x="642324" y="223285"/>
                      </a:cubicBezTo>
                      <a:lnTo>
                        <a:pt x="656922" y="179487"/>
                      </a:lnTo>
                      <a:cubicBezTo>
                        <a:pt x="652056" y="130823"/>
                        <a:pt x="662560" y="78019"/>
                        <a:pt x="642324" y="33495"/>
                      </a:cubicBezTo>
                      <a:cubicBezTo>
                        <a:pt x="634022" y="15230"/>
                        <a:pt x="590679" y="0"/>
                        <a:pt x="583931" y="18895"/>
                      </a:cubicBezTo>
                      <a:cubicBezTo>
                        <a:pt x="572571" y="50704"/>
                        <a:pt x="585822" y="223738"/>
                        <a:pt x="554734" y="296281"/>
                      </a:cubicBezTo>
                      <a:cubicBezTo>
                        <a:pt x="547823" y="312408"/>
                        <a:pt x="539239" y="329118"/>
                        <a:pt x="525538" y="340079"/>
                      </a:cubicBezTo>
                      <a:cubicBezTo>
                        <a:pt x="513522" y="349692"/>
                        <a:pt x="496341" y="349812"/>
                        <a:pt x="481743" y="354678"/>
                      </a:cubicBezTo>
                      <a:cubicBezTo>
                        <a:pt x="440590" y="340960"/>
                        <a:pt x="419006" y="341019"/>
                        <a:pt x="394153" y="296281"/>
                      </a:cubicBezTo>
                      <a:cubicBezTo>
                        <a:pt x="358015" y="231228"/>
                        <a:pt x="382823" y="211955"/>
                        <a:pt x="335760" y="164888"/>
                      </a:cubicBezTo>
                      <a:cubicBezTo>
                        <a:pt x="323354" y="152481"/>
                        <a:pt x="306563" y="145422"/>
                        <a:pt x="291965" y="135689"/>
                      </a:cubicBezTo>
                      <a:cubicBezTo>
                        <a:pt x="322350" y="257230"/>
                        <a:pt x="285352" y="137059"/>
                        <a:pt x="335760" y="237884"/>
                      </a:cubicBezTo>
                      <a:cubicBezTo>
                        <a:pt x="396194" y="358763"/>
                        <a:pt x="295887" y="199971"/>
                        <a:pt x="379555" y="325480"/>
                      </a:cubicBezTo>
                      <a:cubicBezTo>
                        <a:pt x="384421" y="340079"/>
                        <a:pt x="387271" y="355513"/>
                        <a:pt x="394153" y="369277"/>
                      </a:cubicBezTo>
                      <a:cubicBezTo>
                        <a:pt x="401999" y="384971"/>
                        <a:pt x="427605" y="396053"/>
                        <a:pt x="423350" y="413075"/>
                      </a:cubicBezTo>
                      <a:cubicBezTo>
                        <a:pt x="419618" y="428004"/>
                        <a:pt x="394867" y="426144"/>
                        <a:pt x="379555" y="427675"/>
                      </a:cubicBezTo>
                      <a:cubicBezTo>
                        <a:pt x="297100" y="435921"/>
                        <a:pt x="214108" y="437408"/>
                        <a:pt x="131384" y="442274"/>
                      </a:cubicBezTo>
                      <a:cubicBezTo>
                        <a:pt x="203173" y="466205"/>
                        <a:pt x="217219" y="466298"/>
                        <a:pt x="277367" y="500671"/>
                      </a:cubicBezTo>
                      <a:cubicBezTo>
                        <a:pt x="292600" y="509376"/>
                        <a:pt x="305929" y="521164"/>
                        <a:pt x="321162" y="529869"/>
                      </a:cubicBezTo>
                      <a:cubicBezTo>
                        <a:pt x="392693" y="570747"/>
                        <a:pt x="406318" y="563934"/>
                        <a:pt x="394153" y="5882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8000">
                        <a:alpha val="50000"/>
                      </a:srgbClr>
                    </a:gs>
                    <a:gs pos="100000">
                      <a:srgbClr val="FFFFFF">
                        <a:alpha val="5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1" name="Oval 44"/>
                <p:cNvSpPr>
                  <a:spLocks noChangeArrowheads="1"/>
                </p:cNvSpPr>
                <p:nvPr/>
              </p:nvSpPr>
              <p:spPr bwMode="auto">
                <a:xfrm>
                  <a:off x="1273288" y="3151243"/>
                  <a:ext cx="184537" cy="231650"/>
                </a:xfrm>
                <a:prstGeom prst="ellipse">
                  <a:avLst/>
                </a:prstGeom>
                <a:solidFill>
                  <a:srgbClr val="A08BB9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Calibri" pitchFamily="34" charset="0"/>
                    <a:ea typeface="ＭＳ Ｐゴシック" pitchFamily="-108" charset="-128"/>
                    <a:cs typeface="ＭＳ Ｐゴシック" pitchFamily="-84" charset="-128"/>
                  </a:endParaRPr>
                </a:p>
              </p:txBody>
            </p:sp>
          </p:grpSp>
          <p:sp>
            <p:nvSpPr>
              <p:cNvPr id="49" name="Textfeld 18"/>
              <p:cNvSpPr txBox="1">
                <a:spLocks noChangeArrowheads="1"/>
              </p:cNvSpPr>
              <p:nvPr/>
            </p:nvSpPr>
            <p:spPr bwMode="auto">
              <a:xfrm>
                <a:off x="3708" y="796"/>
                <a:ext cx="51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de-DE" sz="1400" b="1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46" name="Oval 58"/>
            <p:cNvSpPr>
              <a:spLocks noChangeArrowheads="1"/>
            </p:cNvSpPr>
            <p:nvPr/>
          </p:nvSpPr>
          <p:spPr bwMode="auto">
            <a:xfrm>
              <a:off x="941" y="1338"/>
              <a:ext cx="256" cy="24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Text Box 57"/>
            <p:cNvSpPr txBox="1">
              <a:spLocks noChangeArrowheads="1"/>
            </p:cNvSpPr>
            <p:nvPr/>
          </p:nvSpPr>
          <p:spPr bwMode="auto">
            <a:xfrm>
              <a:off x="923" y="1356"/>
              <a:ext cx="48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 b="1"/>
                <a:t>DC</a:t>
              </a:r>
              <a:endParaRPr lang="de-DE" sz="1400" b="1" baseline="-25000"/>
            </a:p>
          </p:txBody>
        </p:sp>
      </p:grpSp>
      <p:sp>
        <p:nvSpPr>
          <p:cNvPr id="52" name="Gleichschenkliges Dreieck 57"/>
          <p:cNvSpPr/>
          <p:nvPr/>
        </p:nvSpPr>
        <p:spPr>
          <a:xfrm>
            <a:off x="7935913" y="2487441"/>
            <a:ext cx="130175" cy="1432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Gleichschenkliges Dreieck 58"/>
          <p:cNvSpPr/>
          <p:nvPr/>
        </p:nvSpPr>
        <p:spPr>
          <a:xfrm>
            <a:off x="7530270" y="2360270"/>
            <a:ext cx="130175" cy="1432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Gleichschenkliges Dreieck 59"/>
          <p:cNvSpPr/>
          <p:nvPr/>
        </p:nvSpPr>
        <p:spPr>
          <a:xfrm>
            <a:off x="7512050" y="2801109"/>
            <a:ext cx="130175" cy="1432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24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Immuntherapie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221773" y="4043363"/>
            <a:ext cx="4934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charset="0"/>
                <a:ea typeface="Arial" charset="0"/>
                <a:cs typeface="Arial" charset="0"/>
              </a:rPr>
              <a:t>Kombination von Therapie-</a:t>
            </a:r>
          </a:p>
          <a:p>
            <a:r>
              <a:rPr lang="de-DE" sz="2800" b="1" dirty="0" err="1">
                <a:latin typeface="Arial" charset="0"/>
                <a:ea typeface="Arial" charset="0"/>
                <a:cs typeface="Arial" charset="0"/>
              </a:rPr>
              <a:t>ansätzen</a:t>
            </a:r>
            <a:endParaRPr lang="de-DE" sz="2800" b="1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Symbol" charset="0"/>
              <a:buChar char=""/>
            </a:pPr>
            <a:r>
              <a:rPr lang="de-DE" sz="2800" b="1" dirty="0">
                <a:latin typeface="Arial" charset="0"/>
                <a:ea typeface="Arial" charset="0"/>
                <a:cs typeface="Arial" charset="0"/>
              </a:rPr>
              <a:t>nicht </a:t>
            </a:r>
            <a:r>
              <a:rPr lang="de-DE" sz="3200" b="1" i="1" u="sng" dirty="0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de-DE" sz="2800" b="1" dirty="0">
                <a:latin typeface="Arial" charset="0"/>
                <a:ea typeface="Arial" charset="0"/>
                <a:cs typeface="Arial" charset="0"/>
              </a:rPr>
              <a:t> idealer Träger,</a:t>
            </a:r>
          </a:p>
          <a:p>
            <a:pPr marL="457200" indent="-457200">
              <a:buFont typeface="Symbol" charset="0"/>
              <a:buChar char=""/>
            </a:pPr>
            <a:r>
              <a:rPr lang="de-DE" sz="2800" b="1" dirty="0">
                <a:latin typeface="Arial" charset="0"/>
                <a:ea typeface="Arial" charset="0"/>
                <a:cs typeface="Arial" charset="0"/>
              </a:rPr>
              <a:t>Fokus auf ein „Read-out“ System</a:t>
            </a: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892425" y="2865438"/>
            <a:ext cx="1130300" cy="1020762"/>
            <a:chOff x="4241" y="2024"/>
            <a:chExt cx="712" cy="643"/>
          </a:xfrm>
        </p:grpSpPr>
        <p:sp>
          <p:nvSpPr>
            <p:cNvPr id="7" name="Pfeil nach rechts 11"/>
            <p:cNvSpPr>
              <a:spLocks noChangeArrowheads="1"/>
            </p:cNvSpPr>
            <p:nvPr/>
          </p:nvSpPr>
          <p:spPr bwMode="auto">
            <a:xfrm rot="-8416208">
              <a:off x="4241" y="2024"/>
              <a:ext cx="712" cy="144"/>
            </a:xfrm>
            <a:prstGeom prst="rightArrow">
              <a:avLst>
                <a:gd name="adj1" fmla="val 50000"/>
                <a:gd name="adj2" fmla="val 64713"/>
              </a:avLst>
            </a:prstGeom>
            <a:gradFill rotWithShape="1">
              <a:gsLst>
                <a:gs pos="0">
                  <a:srgbClr val="F5F5F5"/>
                </a:gs>
                <a:gs pos="64999">
                  <a:srgbClr val="E6E6E6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AEAEAE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 sz="180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8" name="Pfeil nach rechts 11"/>
            <p:cNvSpPr>
              <a:spLocks noChangeArrowheads="1"/>
            </p:cNvSpPr>
            <p:nvPr/>
          </p:nvSpPr>
          <p:spPr bwMode="auto">
            <a:xfrm rot="8416208" flipV="1">
              <a:off x="4241" y="2523"/>
              <a:ext cx="712" cy="144"/>
            </a:xfrm>
            <a:prstGeom prst="rightArrow">
              <a:avLst>
                <a:gd name="adj1" fmla="val 50000"/>
                <a:gd name="adj2" fmla="val 64713"/>
              </a:avLst>
            </a:prstGeom>
            <a:gradFill rotWithShape="1">
              <a:gsLst>
                <a:gs pos="0">
                  <a:srgbClr val="F5F5F5"/>
                </a:gs>
                <a:gs pos="64999">
                  <a:srgbClr val="E6E6E6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AEAEAE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 sz="180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8463" y="4144963"/>
            <a:ext cx="159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55"/>
          <p:cNvSpPr txBox="1">
            <a:spLocks noChangeArrowheads="1"/>
          </p:cNvSpPr>
          <p:nvPr/>
        </p:nvSpPr>
        <p:spPr bwMode="auto">
          <a:xfrm>
            <a:off x="138933" y="1336675"/>
            <a:ext cx="127470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b="1" i="1">
                <a:latin typeface="Arial" charset="0"/>
                <a:ea typeface="Arial" charset="0"/>
                <a:cs typeface="Arial" charset="0"/>
              </a:rPr>
              <a:t>Tumor</a:t>
            </a:r>
          </a:p>
          <a:p>
            <a:pPr algn="ctr"/>
            <a:r>
              <a:rPr lang="en-US" sz="1700" b="1" i="1">
                <a:latin typeface="Arial" charset="0"/>
                <a:ea typeface="Arial" charset="0"/>
                <a:cs typeface="Arial" charset="0"/>
              </a:rPr>
              <a:t>(Melanom)</a:t>
            </a:r>
          </a:p>
        </p:txBody>
      </p:sp>
      <p:sp>
        <p:nvSpPr>
          <p:cNvPr id="11" name="Text Box 1056"/>
          <p:cNvSpPr txBox="1">
            <a:spLocks noChangeArrowheads="1"/>
          </p:cNvSpPr>
          <p:nvPr/>
        </p:nvSpPr>
        <p:spPr bwMode="auto">
          <a:xfrm>
            <a:off x="111486" y="4412318"/>
            <a:ext cx="161454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b="1" i="1">
                <a:latin typeface="Arial" charset="0"/>
                <a:ea typeface="Arial" charset="0"/>
                <a:cs typeface="Arial" charset="0"/>
              </a:rPr>
              <a:t>Lymphknoten</a:t>
            </a:r>
            <a:endParaRPr lang="en-US" sz="1700" b="1" i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32"/>
          <p:cNvGrpSpPr>
            <a:grpSpLocks/>
          </p:cNvGrpSpPr>
          <p:nvPr/>
        </p:nvGrpSpPr>
        <p:grpSpPr bwMode="auto">
          <a:xfrm flipH="1">
            <a:off x="917575" y="2865438"/>
            <a:ext cx="1130300" cy="1020762"/>
            <a:chOff x="4241" y="2024"/>
            <a:chExt cx="712" cy="643"/>
          </a:xfrm>
        </p:grpSpPr>
        <p:sp>
          <p:nvSpPr>
            <p:cNvPr id="13" name="Pfeil nach rechts 11"/>
            <p:cNvSpPr>
              <a:spLocks noChangeArrowheads="1"/>
            </p:cNvSpPr>
            <p:nvPr/>
          </p:nvSpPr>
          <p:spPr bwMode="auto">
            <a:xfrm rot="-8416208">
              <a:off x="4241" y="2024"/>
              <a:ext cx="712" cy="144"/>
            </a:xfrm>
            <a:prstGeom prst="rightArrow">
              <a:avLst>
                <a:gd name="adj1" fmla="val 50000"/>
                <a:gd name="adj2" fmla="val 64713"/>
              </a:avLst>
            </a:prstGeom>
            <a:gradFill rotWithShape="1">
              <a:gsLst>
                <a:gs pos="0">
                  <a:srgbClr val="F5F5F5"/>
                </a:gs>
                <a:gs pos="64999">
                  <a:srgbClr val="E6E6E6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AEAEAE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 sz="180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4" name="Pfeil nach rechts 11"/>
            <p:cNvSpPr>
              <a:spLocks noChangeArrowheads="1"/>
            </p:cNvSpPr>
            <p:nvPr/>
          </p:nvSpPr>
          <p:spPr bwMode="auto">
            <a:xfrm rot="8416208" flipV="1">
              <a:off x="4241" y="2523"/>
              <a:ext cx="712" cy="144"/>
            </a:xfrm>
            <a:prstGeom prst="rightArrow">
              <a:avLst>
                <a:gd name="adj1" fmla="val 50000"/>
                <a:gd name="adj2" fmla="val 64713"/>
              </a:avLst>
            </a:prstGeom>
            <a:gradFill rotWithShape="1">
              <a:gsLst>
                <a:gs pos="0">
                  <a:srgbClr val="F5F5F5"/>
                </a:gs>
                <a:gs pos="64999">
                  <a:srgbClr val="E6E6E6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AEAEAE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 sz="180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9538" y="833438"/>
            <a:ext cx="2366962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hteck 20"/>
          <p:cNvSpPr/>
          <p:nvPr/>
        </p:nvSpPr>
        <p:spPr>
          <a:xfrm>
            <a:off x="93545" y="2977494"/>
            <a:ext cx="2176373" cy="716619"/>
          </a:xfrm>
          <a:prstGeom prst="rect">
            <a:avLst/>
          </a:prstGeom>
          <a:solidFill>
            <a:schemeClr val="bg1"/>
          </a:solidFill>
          <a:ln w="1651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76339"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Aufhebung von Immuntoleranz</a:t>
            </a:r>
          </a:p>
        </p:txBody>
      </p:sp>
      <p:sp>
        <p:nvSpPr>
          <p:cNvPr id="22" name="Rechteck 21"/>
          <p:cNvSpPr/>
          <p:nvPr/>
        </p:nvSpPr>
        <p:spPr>
          <a:xfrm>
            <a:off x="2762699" y="3123921"/>
            <a:ext cx="2405141" cy="448347"/>
          </a:xfrm>
          <a:prstGeom prst="rect">
            <a:avLst/>
          </a:prstGeom>
          <a:solidFill>
            <a:schemeClr val="bg1"/>
          </a:solidFill>
          <a:ln w="1651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76339"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Immunaktivierung</a:t>
            </a:r>
          </a:p>
        </p:txBody>
      </p:sp>
    </p:spTree>
    <p:extLst>
      <p:ext uri="{BB962C8B-B14F-4D97-AF65-F5344CB8AC3E}">
        <p14:creationId xmlns:p14="http://schemas.microsoft.com/office/powerpoint/2010/main" val="58262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Sonderheft zur breiteren Thematik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b="7870"/>
          <a:stretch/>
        </p:blipFill>
        <p:spPr>
          <a:xfrm>
            <a:off x="25399" y="642053"/>
            <a:ext cx="9117500" cy="401048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54"/>
          <a:stretch/>
        </p:blipFill>
        <p:spPr>
          <a:xfrm>
            <a:off x="1354667" y="4007558"/>
            <a:ext cx="4057400" cy="23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581900" y="6489707"/>
            <a:ext cx="1104899" cy="365125"/>
          </a:xfrm>
          <a:prstGeom prst="rect">
            <a:avLst/>
          </a:prstGeom>
        </p:spPr>
        <p:txBody>
          <a:bodyPr/>
          <a:lstStyle/>
          <a:p>
            <a:fld id="{5AA415D2-EAC3-4206-A332-1F6A5239458D}" type="slidenum">
              <a:rPr lang="de-DE" smtClean="0">
                <a:solidFill>
                  <a:srgbClr val="FFFFFF">
                    <a:lumMod val="85000"/>
                  </a:srgbClr>
                </a:solidFill>
              </a:rPr>
              <a:pPr/>
              <a:t>5</a:t>
            </a:fld>
            <a:endParaRPr lang="de-DE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-63882" y="6011737"/>
            <a:ext cx="927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charset="0"/>
                <a:ea typeface="Arial" charset="0"/>
                <a:cs typeface="Arial" charset="0"/>
              </a:rPr>
              <a:t>Komplexe makromolekulare Strukturen plus </a:t>
            </a:r>
            <a:r>
              <a:rPr lang="de-DE" sz="2000" b="1" dirty="0">
                <a:latin typeface="Arial" charset="0"/>
                <a:ea typeface="Arial" charset="0"/>
                <a:cs typeface="Arial" charset="0"/>
              </a:rPr>
              <a:t>selbstorganisierte Überstrukturen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Trägersysteme in Mainz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265320" y="759923"/>
            <a:ext cx="8389205" cy="5219540"/>
            <a:chOff x="309870" y="813712"/>
            <a:chExt cx="8891553" cy="5513978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274" y="842184"/>
              <a:ext cx="5619528" cy="5441210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3098475" y="3288330"/>
              <a:ext cx="1269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  <a:latin typeface="Arial Narrow"/>
                  <a:cs typeface="Arial Narrow"/>
                </a:rPr>
                <a:t>Kohlenhydrate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5160741" y="3288265"/>
              <a:ext cx="7553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  <a:latin typeface="Arial Narrow"/>
                  <a:cs typeface="Arial Narrow"/>
                </a:rPr>
                <a:t>Peptide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535974" y="4322689"/>
              <a:ext cx="97003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Methacryl</a:t>
              </a:r>
              <a:r>
                <a:rPr lang="de-DE" sz="1600" dirty="0">
                  <a:solidFill>
                    <a:srgbClr val="000000"/>
                  </a:solidFill>
                  <a:latin typeface="Arial Narrow"/>
                  <a:cs typeface="Arial Narrow"/>
                </a:rPr>
                <a:t>-</a:t>
              </a:r>
            </a:p>
            <a:p>
              <a:pPr algn="ctr"/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amide</a:t>
              </a:r>
              <a:endParaRPr lang="de-DE" sz="16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877831" y="4297197"/>
              <a:ext cx="7271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hbPEG</a:t>
              </a:r>
              <a:endParaRPr lang="de-DE" sz="16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826" y="3653189"/>
              <a:ext cx="777888" cy="680078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339" y="2664397"/>
              <a:ext cx="850422" cy="622716"/>
            </a:xfrm>
            <a:prstGeom prst="rect">
              <a:avLst/>
            </a:prstGeom>
          </p:spPr>
        </p:pic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8810" y="3719751"/>
              <a:ext cx="489107" cy="644884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3768497" y="2102261"/>
              <a:ext cx="1612682" cy="4226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EEECE1">
                      <a:lumMod val="50000"/>
                    </a:srgbClr>
                  </a:solidFill>
                </a:rPr>
                <a:t>Materialien</a:t>
              </a:r>
              <a:endParaRPr lang="de-DE" sz="24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grpSp>
          <p:nvGrpSpPr>
            <p:cNvPr id="2" name="Gruppierung 1"/>
            <p:cNvGrpSpPr/>
            <p:nvPr/>
          </p:nvGrpSpPr>
          <p:grpSpPr>
            <a:xfrm>
              <a:off x="309870" y="813712"/>
              <a:ext cx="8891553" cy="5513978"/>
              <a:chOff x="309870" y="889016"/>
              <a:chExt cx="8891553" cy="5513978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3003337" y="889016"/>
                <a:ext cx="3225525" cy="487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400" b="1" dirty="0">
                    <a:solidFill>
                      <a:srgbClr val="EEECE1">
                        <a:lumMod val="50000"/>
                      </a:srgbClr>
                    </a:solidFill>
                  </a:rPr>
                  <a:t>Trägersysteme</a:t>
                </a:r>
              </a:p>
            </p:txBody>
          </p:sp>
          <p:pic>
            <p:nvPicPr>
              <p:cNvPr id="18" name="Bild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337" y="1447778"/>
                <a:ext cx="882145" cy="853093"/>
              </a:xfrm>
              <a:prstGeom prst="rect">
                <a:avLst/>
              </a:prstGeom>
            </p:spPr>
          </p:pic>
          <p:pic>
            <p:nvPicPr>
              <p:cNvPr id="19" name="Bild 1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6794" y="2221379"/>
                <a:ext cx="1417370" cy="1449780"/>
              </a:xfrm>
              <a:prstGeom prst="rect">
                <a:avLst/>
              </a:prstGeom>
            </p:spPr>
          </p:pic>
          <p:pic>
            <p:nvPicPr>
              <p:cNvPr id="20" name="Bild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8337" y="2684990"/>
                <a:ext cx="948331" cy="981898"/>
              </a:xfrm>
              <a:prstGeom prst="rect">
                <a:avLst/>
              </a:prstGeom>
            </p:spPr>
          </p:pic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7999" y="4269497"/>
                <a:ext cx="1373662" cy="1282917"/>
              </a:xfrm>
              <a:prstGeom prst="rect">
                <a:avLst/>
              </a:prstGeom>
            </p:spPr>
          </p:pic>
          <p:pic>
            <p:nvPicPr>
              <p:cNvPr id="22" name="Bild 2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459" y="5112822"/>
                <a:ext cx="1381155" cy="1290172"/>
              </a:xfrm>
              <a:prstGeom prst="rect">
                <a:avLst/>
              </a:prstGeom>
            </p:spPr>
          </p:pic>
          <p:pic>
            <p:nvPicPr>
              <p:cNvPr id="23" name="Bild 2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6606" y="1260212"/>
                <a:ext cx="1248171" cy="1221104"/>
              </a:xfrm>
              <a:prstGeom prst="rect">
                <a:avLst/>
              </a:prstGeom>
            </p:spPr>
          </p:pic>
          <p:sp>
            <p:nvSpPr>
              <p:cNvPr id="25" name="Rechteck 24"/>
              <p:cNvSpPr/>
              <p:nvPr/>
            </p:nvSpPr>
            <p:spPr>
              <a:xfrm>
                <a:off x="1387273" y="1725313"/>
                <a:ext cx="1546422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Nanokapseln</a:t>
                </a:r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309870" y="3029423"/>
                <a:ext cx="1682342" cy="617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 err="1">
                    <a:solidFill>
                      <a:srgbClr val="000000"/>
                    </a:solidFill>
                  </a:rPr>
                  <a:t>Polymersome</a:t>
                </a:r>
                <a:r>
                  <a:rPr lang="de-DE" sz="1600" b="1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&amp; </a:t>
                </a:r>
                <a:r>
                  <a:rPr lang="de-DE" sz="1600" b="1" dirty="0" err="1">
                    <a:solidFill>
                      <a:srgbClr val="000000"/>
                    </a:solidFill>
                  </a:rPr>
                  <a:t>Liposome</a:t>
                </a:r>
                <a:endParaRPr lang="de-DE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7114237" y="2481316"/>
                <a:ext cx="2087186" cy="1137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b="1" dirty="0">
                    <a:solidFill>
                      <a:srgbClr val="000000"/>
                    </a:solidFill>
                  </a:rPr>
                  <a:t>Polymerbürsten  &amp; Supramolekulare Polymere</a:t>
                </a: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779828" y="4593641"/>
                <a:ext cx="1043521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Mizellen</a:t>
                </a: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6499421" y="1724248"/>
                <a:ext cx="2562419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>
                    <a:solidFill>
                      <a:srgbClr val="000000"/>
                    </a:solidFill>
                  </a:rPr>
                  <a:t>Anorganische Kolloide</a:t>
                </a: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5003642" y="5685671"/>
                <a:ext cx="1775787" cy="35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0000"/>
                    </a:solidFill>
                  </a:rPr>
                  <a:t>Nanohydrogele</a:t>
                </a: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7128013" y="4539525"/>
                <a:ext cx="1210021" cy="617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 err="1">
                    <a:solidFill>
                      <a:srgbClr val="000000"/>
                    </a:solidFill>
                  </a:rPr>
                  <a:t>Polyplexe</a:t>
                </a:r>
                <a:endParaRPr lang="de-DE" sz="16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de-DE" sz="1600" b="1" dirty="0" err="1">
                    <a:solidFill>
                      <a:srgbClr val="000000"/>
                    </a:solidFill>
                  </a:rPr>
                  <a:t>Lipoplexe</a:t>
                </a:r>
                <a:endParaRPr lang="de-DE" sz="16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2" name="Picture 5"/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13" r="27357"/>
              <a:stretch/>
            </p:blipFill>
            <p:spPr>
              <a:xfrm>
                <a:off x="6660634" y="2992301"/>
                <a:ext cx="566507" cy="1133013"/>
              </a:xfrm>
              <a:prstGeom prst="rect">
                <a:avLst/>
              </a:prstGeom>
            </p:spPr>
          </p:pic>
          <p:pic>
            <p:nvPicPr>
              <p:cNvPr id="33" name="Bild 32" descr="2b_Polyplex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9978" y="4096450"/>
                <a:ext cx="1577624" cy="1521455"/>
              </a:xfrm>
              <a:prstGeom prst="rect">
                <a:avLst/>
              </a:prstGeom>
            </p:spPr>
          </p:pic>
        </p:grpSp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98194" y="2656242"/>
              <a:ext cx="698500" cy="673100"/>
            </a:xfrm>
            <a:prstGeom prst="rect">
              <a:avLst/>
            </a:prstGeom>
          </p:spPr>
        </p:pic>
        <p:sp>
          <p:nvSpPr>
            <p:cNvPr id="34" name="Rechteck 33"/>
            <p:cNvSpPr/>
            <p:nvPr/>
          </p:nvSpPr>
          <p:spPr>
            <a:xfrm>
              <a:off x="4039359" y="3005837"/>
              <a:ext cx="11385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rgbClr val="000000"/>
                  </a:solidFill>
                  <a:latin typeface="Arial Narrow"/>
                  <a:cs typeface="Arial Narrow"/>
                </a:rPr>
                <a:t>Polysarkosin</a:t>
              </a:r>
              <a:endParaRPr lang="de-DE" sz="16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73957" y="2483291"/>
              <a:ext cx="698500" cy="49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567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Vision des SFB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2324" y="774700"/>
            <a:ext cx="3603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rial" charset="0"/>
                <a:ea typeface="Arial" charset="0"/>
                <a:cs typeface="Arial" charset="0"/>
              </a:rPr>
              <a:t>Systemische Gabe</a:t>
            </a:r>
          </a:p>
          <a:p>
            <a:r>
              <a:rPr lang="de-DE" sz="2800" dirty="0">
                <a:latin typeface="Arial" charset="0"/>
                <a:ea typeface="Arial" charset="0"/>
                <a:cs typeface="Arial" charset="0"/>
              </a:rPr>
              <a:t>– lokalisierte Wirkung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" y="733871"/>
            <a:ext cx="8168640" cy="57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Konzept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07950" y="819150"/>
            <a:ext cx="8856663" cy="509588"/>
          </a:xfrm>
          <a:prstGeom prst="rect">
            <a:avLst/>
          </a:prstGeom>
          <a:solidFill>
            <a:srgbClr val="FFFFCC"/>
          </a:soli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marL="989013" indent="-989013" algn="ctr">
              <a:tabLst>
                <a:tab pos="989013" algn="l"/>
              </a:tabLst>
              <a:defRPr/>
            </a:pP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Multifunktionalisierte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Nanopartikel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Polymere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Immuntherapie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127000" y="5656263"/>
            <a:ext cx="8820150" cy="711200"/>
          </a:xfrm>
          <a:prstGeom prst="rect">
            <a:avLst/>
          </a:prstGeom>
          <a:solidFill>
            <a:srgbClr val="FFFFCC"/>
          </a:soli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989013" indent="-989013">
              <a:tabLst>
                <a:tab pos="989013" algn="l"/>
              </a:tabLst>
              <a:defRPr/>
            </a:pP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Vergleich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unterschiedlicher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Polymersysteme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der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gleichen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medizinischen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989013" indent="-989013">
              <a:tabLst>
                <a:tab pos="989013" algn="l"/>
              </a:tabLst>
              <a:defRPr/>
            </a:pP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Anwendung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Melanom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1943860" y="1316038"/>
            <a:ext cx="5376675" cy="4225925"/>
            <a:chOff x="93545" y="1316038"/>
            <a:chExt cx="5376675" cy="4225925"/>
          </a:xfrm>
        </p:grpSpPr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3019425" y="3348038"/>
              <a:ext cx="1130300" cy="1020762"/>
              <a:chOff x="4241" y="2024"/>
              <a:chExt cx="712" cy="643"/>
            </a:xfrm>
          </p:grpSpPr>
          <p:sp>
            <p:nvSpPr>
              <p:cNvPr id="7" name="Pfeil nach rechts 11"/>
              <p:cNvSpPr>
                <a:spLocks noChangeArrowheads="1"/>
              </p:cNvSpPr>
              <p:nvPr/>
            </p:nvSpPr>
            <p:spPr bwMode="auto">
              <a:xfrm rot="-8416208">
                <a:off x="4241" y="2024"/>
                <a:ext cx="712" cy="144"/>
              </a:xfrm>
              <a:prstGeom prst="rightArrow">
                <a:avLst>
                  <a:gd name="adj1" fmla="val 50000"/>
                  <a:gd name="adj2" fmla="val 64713"/>
                </a:avLst>
              </a:prstGeom>
              <a:gradFill rotWithShape="1">
                <a:gsLst>
                  <a:gs pos="0">
                    <a:srgbClr val="F5F5F5"/>
                  </a:gs>
                  <a:gs pos="64999">
                    <a:srgbClr val="E6E6E6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AEAEAE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 vert="eaVert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de-DE" sz="1800">
                  <a:solidFill>
                    <a:srgbClr val="000000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Pfeil nach rechts 11"/>
              <p:cNvSpPr>
                <a:spLocks noChangeArrowheads="1"/>
              </p:cNvSpPr>
              <p:nvPr/>
            </p:nvSpPr>
            <p:spPr bwMode="auto">
              <a:xfrm rot="8416208" flipV="1">
                <a:off x="4241" y="2523"/>
                <a:ext cx="712" cy="144"/>
              </a:xfrm>
              <a:prstGeom prst="rightArrow">
                <a:avLst>
                  <a:gd name="adj1" fmla="val 50000"/>
                  <a:gd name="adj2" fmla="val 64713"/>
                </a:avLst>
              </a:prstGeom>
              <a:gradFill rotWithShape="1">
                <a:gsLst>
                  <a:gs pos="0">
                    <a:srgbClr val="F5F5F5"/>
                  </a:gs>
                  <a:gs pos="64999">
                    <a:srgbClr val="E6E6E6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AEAEAE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eaVert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de-DE" sz="1800">
                  <a:solidFill>
                    <a:srgbClr val="000000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6538" y="1316038"/>
              <a:ext cx="2366962" cy="1995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5463" y="4627563"/>
              <a:ext cx="15938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055"/>
            <p:cNvSpPr txBox="1">
              <a:spLocks noChangeArrowheads="1"/>
            </p:cNvSpPr>
            <p:nvPr/>
          </p:nvSpPr>
          <p:spPr bwMode="auto">
            <a:xfrm>
              <a:off x="233873" y="1819275"/>
              <a:ext cx="13388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i="1">
                  <a:latin typeface="Arial" charset="0"/>
                  <a:ea typeface="Arial" charset="0"/>
                  <a:cs typeface="Arial" charset="0"/>
                </a:rPr>
                <a:t>Tumor</a:t>
              </a:r>
            </a:p>
            <a:p>
              <a:pPr algn="ctr"/>
              <a:r>
                <a:rPr lang="en-US" b="1" i="1">
                  <a:latin typeface="Arial" charset="0"/>
                  <a:ea typeface="Arial" charset="0"/>
                  <a:cs typeface="Arial" charset="0"/>
                </a:rPr>
                <a:t>(Melanom)</a:t>
              </a:r>
            </a:p>
          </p:txBody>
        </p:sp>
        <p:sp>
          <p:nvSpPr>
            <p:cNvPr id="13" name="Text Box 1056"/>
            <p:cNvSpPr txBox="1">
              <a:spLocks noChangeArrowheads="1"/>
            </p:cNvSpPr>
            <p:nvPr/>
          </p:nvSpPr>
          <p:spPr bwMode="auto">
            <a:xfrm>
              <a:off x="3379788" y="4916488"/>
              <a:ext cx="16979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err="1">
                  <a:latin typeface="Arial" charset="0"/>
                  <a:ea typeface="Arial" charset="0"/>
                  <a:cs typeface="Arial" charset="0"/>
                </a:rPr>
                <a:t>Lymphknoten</a:t>
              </a:r>
              <a:endParaRPr lang="en-US" b="1" i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Pfeil nach rechts 13"/>
            <p:cNvSpPr>
              <a:spLocks noChangeArrowheads="1"/>
            </p:cNvSpPr>
            <p:nvPr/>
          </p:nvSpPr>
          <p:spPr bwMode="auto">
            <a:xfrm rot="13006096">
              <a:off x="2946400" y="2540000"/>
              <a:ext cx="914400" cy="228600"/>
            </a:xfrm>
            <a:prstGeom prst="rightArrow">
              <a:avLst>
                <a:gd name="adj1" fmla="val 50000"/>
                <a:gd name="adj2" fmla="val 52352"/>
              </a:avLst>
            </a:prstGeom>
            <a:gradFill rotWithShape="1">
              <a:gsLst>
                <a:gs pos="0">
                  <a:srgbClr val="F5F5F5"/>
                </a:gs>
                <a:gs pos="64999">
                  <a:srgbClr val="E6E6E6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AEAEAE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 sz="180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grpSp>
          <p:nvGrpSpPr>
            <p:cNvPr id="17" name="Group 32"/>
            <p:cNvGrpSpPr>
              <a:grpSpLocks/>
            </p:cNvGrpSpPr>
            <p:nvPr/>
          </p:nvGrpSpPr>
          <p:grpSpPr bwMode="auto">
            <a:xfrm flipH="1">
              <a:off x="1044575" y="3348038"/>
              <a:ext cx="1130300" cy="1020762"/>
              <a:chOff x="4241" y="2024"/>
              <a:chExt cx="712" cy="643"/>
            </a:xfrm>
          </p:grpSpPr>
          <p:sp>
            <p:nvSpPr>
              <p:cNvPr id="18" name="Pfeil nach rechts 11"/>
              <p:cNvSpPr>
                <a:spLocks noChangeArrowheads="1"/>
              </p:cNvSpPr>
              <p:nvPr/>
            </p:nvSpPr>
            <p:spPr bwMode="auto">
              <a:xfrm rot="-8416208">
                <a:off x="4241" y="2024"/>
                <a:ext cx="712" cy="144"/>
              </a:xfrm>
              <a:prstGeom prst="rightArrow">
                <a:avLst>
                  <a:gd name="adj1" fmla="val 50000"/>
                  <a:gd name="adj2" fmla="val 64713"/>
                </a:avLst>
              </a:prstGeom>
              <a:gradFill rotWithShape="1">
                <a:gsLst>
                  <a:gs pos="0">
                    <a:srgbClr val="F5F5F5"/>
                  </a:gs>
                  <a:gs pos="64999">
                    <a:srgbClr val="E6E6E6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AEAEAE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 vert="eaVert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de-DE" sz="1800">
                  <a:solidFill>
                    <a:srgbClr val="000000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19" name="Pfeil nach rechts 11"/>
              <p:cNvSpPr>
                <a:spLocks noChangeArrowheads="1"/>
              </p:cNvSpPr>
              <p:nvPr/>
            </p:nvSpPr>
            <p:spPr bwMode="auto">
              <a:xfrm rot="8416208" flipV="1">
                <a:off x="4241" y="2523"/>
                <a:ext cx="712" cy="144"/>
              </a:xfrm>
              <a:prstGeom prst="rightArrow">
                <a:avLst>
                  <a:gd name="adj1" fmla="val 50000"/>
                  <a:gd name="adj2" fmla="val 64713"/>
                </a:avLst>
              </a:prstGeom>
              <a:gradFill rotWithShape="1">
                <a:gsLst>
                  <a:gs pos="0">
                    <a:srgbClr val="F5F5F5"/>
                  </a:gs>
                  <a:gs pos="64999">
                    <a:srgbClr val="E6E6E6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AEAEAE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eaVert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de-DE" sz="1800">
                  <a:solidFill>
                    <a:srgbClr val="000000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  <p:sp>
          <p:nvSpPr>
            <p:cNvPr id="31" name="Rechteck 30"/>
            <p:cNvSpPr/>
            <p:nvPr/>
          </p:nvSpPr>
          <p:spPr>
            <a:xfrm>
              <a:off x="93545" y="3574653"/>
              <a:ext cx="2176373" cy="716619"/>
            </a:xfrm>
            <a:prstGeom prst="rect">
              <a:avLst/>
            </a:prstGeom>
            <a:solidFill>
              <a:schemeClr val="bg1"/>
            </a:solidFill>
            <a:ln w="165100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76339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000" b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Aufhebung von Immuntoleranz</a:t>
              </a:r>
            </a:p>
          </p:txBody>
        </p:sp>
        <p:sp>
          <p:nvSpPr>
            <p:cNvPr id="32" name="Rechteck 31"/>
            <p:cNvSpPr/>
            <p:nvPr/>
          </p:nvSpPr>
          <p:spPr>
            <a:xfrm>
              <a:off x="2762699" y="3721080"/>
              <a:ext cx="2405141" cy="448347"/>
            </a:xfrm>
            <a:prstGeom prst="rect">
              <a:avLst/>
            </a:prstGeom>
            <a:solidFill>
              <a:schemeClr val="bg1"/>
            </a:solidFill>
            <a:ln w="165100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76339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000" b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Immunaktivierung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3527436" y="2665068"/>
              <a:ext cx="1942784" cy="684000"/>
            </a:xfrm>
            <a:prstGeom prst="rect">
              <a:avLst/>
            </a:prstGeom>
            <a:solidFill>
              <a:schemeClr val="bg1"/>
            </a:solidFill>
            <a:ln w="165100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76339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0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lokale Entzündung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022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des SFB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5" name="Gruppieren 3"/>
          <p:cNvGrpSpPr/>
          <p:nvPr/>
        </p:nvGrpSpPr>
        <p:grpSpPr>
          <a:xfrm>
            <a:off x="531813" y="714526"/>
            <a:ext cx="7850187" cy="5650160"/>
            <a:chOff x="531813" y="714526"/>
            <a:chExt cx="7850187" cy="5650160"/>
          </a:xfrm>
        </p:grpSpPr>
        <p:sp>
          <p:nvSpPr>
            <p:cNvPr id="6" name="Rectangle 1034"/>
            <p:cNvSpPr>
              <a:spLocks noChangeArrowheads="1"/>
            </p:cNvSpPr>
            <p:nvPr/>
          </p:nvSpPr>
          <p:spPr bwMode="auto">
            <a:xfrm>
              <a:off x="3079750" y="4059636"/>
              <a:ext cx="3043238" cy="230505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35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Physikalisch-Chemische</a:t>
              </a:r>
            </a:p>
            <a:p>
              <a:pPr algn="ctr">
                <a:lnSpc>
                  <a:spcPct val="135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und biologische</a:t>
              </a:r>
            </a:p>
            <a:p>
              <a:pPr algn="ctr">
                <a:lnSpc>
                  <a:spcPct val="135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Charakterisierung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5357813" y="1117600"/>
              <a:ext cx="3024187" cy="23304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Krankheitsbezogene</a:t>
              </a:r>
            </a:p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Biomedizinische</a:t>
              </a:r>
            </a:p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Perspektive</a:t>
              </a:r>
            </a:p>
          </p:txBody>
        </p:sp>
        <p:sp>
          <p:nvSpPr>
            <p:cNvPr id="8" name="Rectangle 1033"/>
            <p:cNvSpPr>
              <a:spLocks noChangeArrowheads="1"/>
            </p:cNvSpPr>
            <p:nvPr/>
          </p:nvSpPr>
          <p:spPr bwMode="auto">
            <a:xfrm>
              <a:off x="531813" y="1150938"/>
              <a:ext cx="3119437" cy="2273300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Chemie, Kolloid und</a:t>
              </a:r>
            </a:p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Materialwissenschaften</a:t>
              </a:r>
            </a:p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Trägersysteme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Pfeil nach links und rechts 8"/>
            <p:cNvSpPr>
              <a:spLocks noChangeArrowheads="1"/>
            </p:cNvSpPr>
            <p:nvPr/>
          </p:nvSpPr>
          <p:spPr bwMode="auto">
            <a:xfrm rot="2460651">
              <a:off x="1587500" y="3881836"/>
              <a:ext cx="1143000" cy="533400"/>
            </a:xfrm>
            <a:prstGeom prst="leftRightArrow">
              <a:avLst>
                <a:gd name="adj1" fmla="val 35713"/>
                <a:gd name="adj2" fmla="val 57143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5400000"/>
            </a:gradFill>
            <a:ln w="9525">
              <a:solidFill>
                <a:schemeClr val="accent5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0" name="Textfeld 12"/>
            <p:cNvSpPr txBox="1">
              <a:spLocks noChangeArrowheads="1"/>
            </p:cNvSpPr>
            <p:nvPr/>
          </p:nvSpPr>
          <p:spPr bwMode="auto">
            <a:xfrm>
              <a:off x="865981" y="717701"/>
              <a:ext cx="2451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sz="1800" dirty="0">
                  <a:latin typeface="Arial" charset="0"/>
                  <a:ea typeface="Arial" charset="0"/>
                  <a:cs typeface="Arial" charset="0"/>
                </a:rPr>
                <a:t>Teilbereich A</a:t>
              </a:r>
            </a:p>
          </p:txBody>
        </p:sp>
        <p:sp>
          <p:nvSpPr>
            <p:cNvPr id="11" name="Textfeld 13"/>
            <p:cNvSpPr txBox="1">
              <a:spLocks noChangeArrowheads="1"/>
            </p:cNvSpPr>
            <p:nvPr/>
          </p:nvSpPr>
          <p:spPr bwMode="auto">
            <a:xfrm>
              <a:off x="3806506" y="3699948"/>
              <a:ext cx="15319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800" dirty="0">
                  <a:latin typeface="Arial" charset="0"/>
                  <a:ea typeface="Arial" charset="0"/>
                  <a:cs typeface="Arial" charset="0"/>
                </a:rPr>
                <a:t>Teilbereich Q</a:t>
              </a:r>
            </a:p>
          </p:txBody>
        </p:sp>
        <p:sp>
          <p:nvSpPr>
            <p:cNvPr id="12" name="Textfeld 14"/>
            <p:cNvSpPr txBox="1">
              <a:spLocks noChangeArrowheads="1"/>
            </p:cNvSpPr>
            <p:nvPr/>
          </p:nvSpPr>
          <p:spPr bwMode="auto">
            <a:xfrm>
              <a:off x="6116637" y="714526"/>
              <a:ext cx="15065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800" dirty="0">
                  <a:latin typeface="Arial" charset="0"/>
                  <a:ea typeface="Arial" charset="0"/>
                  <a:cs typeface="Arial" charset="0"/>
                </a:rPr>
                <a:t>Teilbereich B</a:t>
              </a:r>
            </a:p>
          </p:txBody>
        </p:sp>
        <p:sp>
          <p:nvSpPr>
            <p:cNvPr id="13" name="Pfeil nach links und rechts 12"/>
            <p:cNvSpPr>
              <a:spLocks noChangeArrowheads="1"/>
            </p:cNvSpPr>
            <p:nvPr/>
          </p:nvSpPr>
          <p:spPr bwMode="auto">
            <a:xfrm rot="19032152">
              <a:off x="6408738" y="3803135"/>
              <a:ext cx="1143000" cy="533400"/>
            </a:xfrm>
            <a:prstGeom prst="leftRightArrow">
              <a:avLst>
                <a:gd name="adj1" fmla="val 35713"/>
                <a:gd name="adj2" fmla="val 57143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5400000"/>
            </a:gradFill>
            <a:ln w="9525">
              <a:solidFill>
                <a:schemeClr val="accent5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4" name="Pfeil nach links und rechts 13"/>
            <p:cNvSpPr>
              <a:spLocks noChangeArrowheads="1"/>
            </p:cNvSpPr>
            <p:nvPr/>
          </p:nvSpPr>
          <p:spPr bwMode="auto">
            <a:xfrm>
              <a:off x="3886200" y="1822451"/>
              <a:ext cx="1143000" cy="533400"/>
            </a:xfrm>
            <a:prstGeom prst="leftRightArrow">
              <a:avLst>
                <a:gd name="adj1" fmla="val 35713"/>
                <a:gd name="adj2" fmla="val 57143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lin ang="5400000"/>
            </a:gradFill>
            <a:ln w="9525">
              <a:solidFill>
                <a:schemeClr val="accent5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79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Ergebnisse: Zirkulation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415D2-EAC3-4206-A332-1F6A5239458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81000" y="783585"/>
            <a:ext cx="4595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Arial" charset="0"/>
                <a:ea typeface="Arial" charset="0"/>
                <a:cs typeface="Arial" charset="0"/>
              </a:rPr>
              <a:t>PeptoBrush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>
                <a:latin typeface="Arial" charset="0"/>
                <a:ea typeface="Arial" charset="0"/>
                <a:cs typeface="Arial" charset="0"/>
              </a:rPr>
              <a:t>(Rh=19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nm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23938" y="1993255"/>
            <a:ext cx="3646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charset="0"/>
                <a:ea typeface="Arial" charset="0"/>
                <a:cs typeface="Arial" charset="0"/>
              </a:rPr>
              <a:t>Schinnerer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Diken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Schmidt, Barz. </a:t>
            </a:r>
            <a:br>
              <a:rPr lang="de-DE" dirty="0">
                <a:latin typeface="Arial" charset="0"/>
                <a:ea typeface="Arial" charset="0"/>
                <a:cs typeface="Arial" charset="0"/>
              </a:rPr>
            </a:br>
            <a:r>
              <a:rPr lang="de-DE" i="1" dirty="0" err="1">
                <a:latin typeface="Arial" charset="0"/>
                <a:ea typeface="Arial" charset="0"/>
                <a:cs typeface="Arial" charset="0"/>
              </a:rPr>
              <a:t>under</a:t>
            </a:r>
            <a:r>
              <a:rPr lang="de-DE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i="1" dirty="0" err="1">
                <a:latin typeface="Arial" charset="0"/>
                <a:ea typeface="Arial" charset="0"/>
                <a:cs typeface="Arial" charset="0"/>
              </a:rPr>
              <a:t>revision</a:t>
            </a:r>
            <a:endParaRPr lang="de-DE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99" y="3950245"/>
            <a:ext cx="3005461" cy="15875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79512" y="5564435"/>
            <a:ext cx="463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charset="0"/>
                <a:ea typeface="Arial" charset="0"/>
                <a:cs typeface="Arial" charset="0"/>
              </a:rPr>
              <a:t>Diken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Sahin, Mailänder, Wurm, Landfester.</a:t>
            </a:r>
          </a:p>
          <a:p>
            <a:r>
              <a:rPr lang="de-DE" i="1" dirty="0">
                <a:latin typeface="Arial" charset="0"/>
                <a:ea typeface="Arial" charset="0"/>
                <a:cs typeface="Arial" charset="0"/>
              </a:rPr>
              <a:t>Biomaterials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2015 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3280">
            <a:off x="4885555" y="283044"/>
            <a:ext cx="2242466" cy="229374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854" y="897830"/>
            <a:ext cx="1785747" cy="790154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723" y="3371850"/>
            <a:ext cx="4219437" cy="313055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7171974" y="3165585"/>
            <a:ext cx="1972026" cy="883419"/>
          </a:xfrm>
          <a:prstGeom prst="rect">
            <a:avLst/>
          </a:prstGeom>
          <a:solidFill>
            <a:srgbClr val="FFFF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474126"/>
              </p:ext>
            </p:extLst>
          </p:nvPr>
        </p:nvGraphicFramePr>
        <p:xfrm>
          <a:off x="490559" y="1048512"/>
          <a:ext cx="3659746" cy="275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r:id="rId8" imgW="3967200" imgH="2989440" progId="">
                  <p:embed/>
                </p:oleObj>
              </mc:Choice>
              <mc:Fallback>
                <p:oleObj r:id="rId8" imgW="3967200" imgH="2989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559" y="1048512"/>
                        <a:ext cx="3659746" cy="2757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507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SFB-Präsentatio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173"/>
      </a:accent1>
      <a:accent2>
        <a:srgbClr val="600000"/>
      </a:accent2>
      <a:accent3>
        <a:srgbClr val="649B1B"/>
      </a:accent3>
      <a:accent4>
        <a:srgbClr val="888002"/>
      </a:accent4>
      <a:accent5>
        <a:srgbClr val="3C3C3C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accent5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smtClean="0">
            <a:latin typeface="Arial Narrow" charset="0"/>
            <a:ea typeface="Arial Narrow" charset="0"/>
            <a:cs typeface="Arial Narrow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65E30C6189A47B15096108D8F1C96" ma:contentTypeVersion="0" ma:contentTypeDescription="Ein neues Dokument erstellen." ma:contentTypeScope="" ma:versionID="43692c4cfdbfee8cf215f9a1c8e31e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E422E3-2032-440A-B29A-33D6866C17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D3263B-5A4F-49F1-A963-B32E043175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D88608F-D840-41BD-9032-52AAEAA8A58C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Bildschirmpräsentation (4:3)</PresentationFormat>
  <Paragraphs>215</Paragraphs>
  <Slides>18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Arial Narrow</vt:lpstr>
      <vt:lpstr>Calibri</vt:lpstr>
      <vt:lpstr>Symbol</vt:lpstr>
      <vt:lpstr>Wingdings</vt:lpstr>
      <vt:lpstr>Office-Design</vt:lpstr>
      <vt:lpstr>Nanodimensionale polymere Therapeutika für die Tumor(immun)therapie</vt:lpstr>
      <vt:lpstr>Nanopartikel  Immunsystem</vt:lpstr>
      <vt:lpstr>Immuntherapie</vt:lpstr>
      <vt:lpstr>Sonderheft zur breiteren Thematik</vt:lpstr>
      <vt:lpstr>Trägersysteme in Mainz</vt:lpstr>
      <vt:lpstr>Vision des SFB</vt:lpstr>
      <vt:lpstr>Konzept</vt:lpstr>
      <vt:lpstr>Aufbau des SFB</vt:lpstr>
      <vt:lpstr>Ergebnisse: Zirkulation</vt:lpstr>
      <vt:lpstr>Ergebnisse: Targeting in vivo</vt:lpstr>
      <vt:lpstr>Charakterisierung der Rolle der Proteinkorona</vt:lpstr>
      <vt:lpstr>Ergebnisse: Möglichkeit der Translation</vt:lpstr>
      <vt:lpstr>Weiterentwicklung der A-Projekte</vt:lpstr>
      <vt:lpstr>Weiterentwicklung der A-Projekte</vt:lpstr>
      <vt:lpstr>Weiterentwicklung der A-Projekte</vt:lpstr>
      <vt:lpstr>Vom neuen Träger zur Therapie</vt:lpstr>
      <vt:lpstr>Weiterentwicklung der B-Projekte</vt:lpstr>
      <vt:lpstr>PowerPoint-Präsentation</vt:lpstr>
    </vt:vector>
  </TitlesOfParts>
  <Company>Johannes Gutenberg-Universität Mainz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Matthias Barz</dc:creator>
  <cp:lastModifiedBy>AG Grabbe</cp:lastModifiedBy>
  <cp:revision>115</cp:revision>
  <dcterms:created xsi:type="dcterms:W3CDTF">2012-12-18T14:41:17Z</dcterms:created>
  <dcterms:modified xsi:type="dcterms:W3CDTF">2020-04-14T13:41:31Z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0x01010042765E30C6189A47B15096108D8F1C96</vt:lpwstr>
  </property>
</Properties>
</file>